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2"/>
  </p:notesMasterIdLst>
  <p:sldIdLst>
    <p:sldId id="296" r:id="rId3"/>
    <p:sldId id="760" r:id="rId4"/>
    <p:sldId id="618" r:id="rId5"/>
    <p:sldId id="638" r:id="rId6"/>
    <p:sldId id="729" r:id="rId7"/>
    <p:sldId id="756" r:id="rId8"/>
    <p:sldId id="858" r:id="rId9"/>
    <p:sldId id="891" r:id="rId10"/>
    <p:sldId id="892" r:id="rId11"/>
    <p:sldId id="864" r:id="rId12"/>
    <p:sldId id="778" r:id="rId13"/>
    <p:sldId id="796" r:id="rId14"/>
    <p:sldId id="837" r:id="rId15"/>
    <p:sldId id="838" r:id="rId16"/>
    <p:sldId id="893" r:id="rId17"/>
    <p:sldId id="894" r:id="rId18"/>
    <p:sldId id="895" r:id="rId19"/>
    <p:sldId id="865" r:id="rId20"/>
    <p:sldId id="876" r:id="rId21"/>
    <p:sldId id="823" r:id="rId22"/>
    <p:sldId id="877" r:id="rId23"/>
    <p:sldId id="878" r:id="rId24"/>
    <p:sldId id="879" r:id="rId25"/>
    <p:sldId id="880" r:id="rId26"/>
    <p:sldId id="881" r:id="rId27"/>
    <p:sldId id="871" r:id="rId28"/>
    <p:sldId id="882" r:id="rId29"/>
    <p:sldId id="901" r:id="rId30"/>
    <p:sldId id="883" r:id="rId31"/>
    <p:sldId id="884" r:id="rId32"/>
    <p:sldId id="885" r:id="rId33"/>
    <p:sldId id="886" r:id="rId34"/>
    <p:sldId id="887" r:id="rId35"/>
    <p:sldId id="888" r:id="rId36"/>
    <p:sldId id="889" r:id="rId37"/>
    <p:sldId id="890" r:id="rId38"/>
    <p:sldId id="896" r:id="rId39"/>
    <p:sldId id="899" r:id="rId40"/>
    <p:sldId id="897" r:id="rId41"/>
    <p:sldId id="898" r:id="rId42"/>
    <p:sldId id="900" r:id="rId43"/>
    <p:sldId id="872" r:id="rId44"/>
    <p:sldId id="725" r:id="rId45"/>
    <p:sldId id="847" r:id="rId46"/>
    <p:sldId id="848" r:id="rId47"/>
    <p:sldId id="849" r:id="rId48"/>
    <p:sldId id="850" r:id="rId49"/>
    <p:sldId id="857" r:id="rId50"/>
    <p:sldId id="852" r:id="rId51"/>
    <p:sldId id="853" r:id="rId52"/>
    <p:sldId id="854" r:id="rId53"/>
    <p:sldId id="855" r:id="rId54"/>
    <p:sldId id="856" r:id="rId55"/>
    <p:sldId id="875" r:id="rId56"/>
    <p:sldId id="759" r:id="rId57"/>
    <p:sldId id="726" r:id="rId58"/>
    <p:sldId id="262" r:id="rId59"/>
    <p:sldId id="833" r:id="rId60"/>
    <p:sldId id="835"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91"/>
            <p14:sldId id="892"/>
            <p14:sldId id="864"/>
            <p14:sldId id="778"/>
            <p14:sldId id="796"/>
            <p14:sldId id="837"/>
            <p14:sldId id="838"/>
            <p14:sldId id="893"/>
            <p14:sldId id="894"/>
            <p14:sldId id="895"/>
            <p14:sldId id="865"/>
            <p14:sldId id="876"/>
            <p14:sldId id="823"/>
            <p14:sldId id="877"/>
            <p14:sldId id="878"/>
            <p14:sldId id="879"/>
            <p14:sldId id="880"/>
            <p14:sldId id="881"/>
            <p14:sldId id="871"/>
            <p14:sldId id="882"/>
            <p14:sldId id="901"/>
            <p14:sldId id="883"/>
            <p14:sldId id="884"/>
            <p14:sldId id="885"/>
            <p14:sldId id="886"/>
            <p14:sldId id="887"/>
            <p14:sldId id="888"/>
            <p14:sldId id="889"/>
            <p14:sldId id="890"/>
            <p14:sldId id="896"/>
            <p14:sldId id="899"/>
            <p14:sldId id="897"/>
            <p14:sldId id="898"/>
            <p14:sldId id="900"/>
            <p14:sldId id="872"/>
            <p14:sldId id="725"/>
            <p14:sldId id="847"/>
            <p14:sldId id="848"/>
            <p14:sldId id="849"/>
            <p14:sldId id="850"/>
            <p14:sldId id="857"/>
            <p14:sldId id="852"/>
            <p14:sldId id="853"/>
            <p14:sldId id="854"/>
            <p14:sldId id="855"/>
            <p14:sldId id="856"/>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61" autoAdjust="0"/>
    <p:restoredTop sz="58559" autoAdjust="0"/>
  </p:normalViewPr>
  <p:slideViewPr>
    <p:cSldViewPr>
      <p:cViewPr varScale="1">
        <p:scale>
          <a:sx n="74" d="100"/>
          <a:sy n="74" d="100"/>
        </p:scale>
        <p:origin x="696"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431186632"/>
        <c:axId val="431185456"/>
      </c:lineChart>
      <c:catAx>
        <c:axId val="4311866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31185456"/>
        <c:crosses val="autoZero"/>
        <c:auto val="1"/>
        <c:lblAlgn val="ctr"/>
        <c:lblOffset val="100"/>
        <c:noMultiLvlLbl val="0"/>
      </c:catAx>
      <c:valAx>
        <c:axId val="43118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31186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7CFF50FB-0094-4672-B424-E30B2B82642F}" type="presOf" srcId="{21C51405-76E8-4A00-845A-86800666BB67}" destId="{DA7FEB6A-E6E1-4B2E-94AC-17763021845B}" srcOrd="1"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BF9BC5A0-8E27-4C21-AFB0-E6F2873945C8}" type="presOf" srcId="{62FFC75B-D0CF-42C1-8782-6232026BCEE9}" destId="{423306B9-6C0F-40E8-8797-AC413DB05B7C}" srcOrd="0" destOrd="0" presId="urn:microsoft.com/office/officeart/2005/8/layout/hierarchy3"/>
    <dgm:cxn modelId="{152DF227-5651-473F-9377-69314EE8718B}" type="presOf" srcId="{6A880E6D-DCE9-497A-B26E-EC2134FC4437}" destId="{0A19F72D-6CA7-497D-AE63-81944D703DF1}"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9C33F688-7974-4BCF-B7F4-69981E1383CF}" type="presOf" srcId="{91754EBC-0421-4EA7-BAD6-989EEBD5CEE6}" destId="{85FD7CF3-84BF-4E34-B90F-F20EB29CCB5F}"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63A6E6A6-2E02-452B-A6A4-1A270A24FE72}" type="presOf" srcId="{5DDE0134-6DA6-4DC7-8494-7F57ED4EB05C}" destId="{91EE09D6-B260-412B-A806-528785525829}" srcOrd="0" destOrd="0" presId="urn:microsoft.com/office/officeart/2005/8/layout/hierarchy3"/>
    <dgm:cxn modelId="{43AB43D4-9715-4E4F-B8C8-5319166195B4}" type="presOf" srcId="{4D032C26-803F-4E1C-864A-6B0EA0993CFC}" destId="{E2A11D60-F863-4F86-810C-40CEA3ED63C6}"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B32F7BCB-3412-4E08-BAE8-AFF4ADF03C5B}" srcId="{DCC8A619-A2A6-4B91-AB49-1D64A6E26C15}" destId="{94237239-E2AD-412D-83B5-47475A3443C5}" srcOrd="0" destOrd="0" parTransId="{6A880E6D-DCE9-497A-B26E-EC2134FC4437}" sibTransId="{FB253503-AB85-4017-AFBF-10D792FF5B46}"/>
    <dgm:cxn modelId="{476C634A-2C1A-4339-91EB-C001F6E6D26E}" type="presOf" srcId="{2B1A0796-63CE-4E96-9C4C-E6B3CA4669EB}" destId="{DA89D0B9-4088-4B1F-BA45-49A961AF3E62}" srcOrd="0" destOrd="0" presId="urn:microsoft.com/office/officeart/2005/8/layout/hierarchy3"/>
    <dgm:cxn modelId="{D391552B-873A-4DCE-94D8-FDE9CA1D4EDD}" type="presOf" srcId="{DCC8A619-A2A6-4B91-AB49-1D64A6E26C15}" destId="{CDC1F74C-3BD6-4589-A537-1D8419AA4251}"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F0FDCB95-F4DA-4EA5-AB91-4D53C4779F5A}" srcId="{0DB4C500-93C1-4CE4-AC56-6DD2FAE06FFE}" destId="{2B1A0796-63CE-4E96-9C4C-E6B3CA4669EB}" srcOrd="0" destOrd="0" parTransId="{C7707E2C-2F2A-4CEE-AA33-D0C89E9EABEB}" sibTransId="{15B0F96F-76D2-4806-9D52-E76A90C5D37E}"/>
    <dgm:cxn modelId="{5663950B-C584-4225-B57A-2DC588A6219C}" type="presOf" srcId="{C7707E2C-2F2A-4CEE-AA33-D0C89E9EABEB}" destId="{660A3C24-5BAF-4B03-B030-D64B68CAD622}" srcOrd="0" destOrd="0" presId="urn:microsoft.com/office/officeart/2005/8/layout/hierarchy3"/>
    <dgm:cxn modelId="{1D3B791B-A048-4A07-9000-C1858F52CE24}" type="presOf" srcId="{C56580E1-8BC4-4F33-9F2B-5F2E13A105A0}" destId="{54B080BA-24F3-4EA2-94A5-0DEF720DC6C4}"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652F3C52-E5C3-4AB7-A5B7-E0E502D35052}" type="presOf" srcId="{8D42EC4D-7F27-4A8C-B61C-9A6F05BA267F}" destId="{9A970488-2247-4EB7-A492-AEAA6C8FA329}"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AF33B8B4-0BEB-4A1A-8831-8D04C863954A}" type="presOf" srcId="{7F216EE5-74D0-449C-831F-40D2B254694D}" destId="{1D4DB2AE-16F1-49DF-98B6-13E48EBE43B4}"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D651B237-E3E8-4AA3-9C73-4F7933B67CE1}" type="presOf" srcId="{FA1A5507-5FE6-4194-8561-B2A3E43EC8EF}" destId="{C7FF4F2F-D820-4371-9053-0DF6013DF7A0}" srcOrd="0" destOrd="0" presId="urn:microsoft.com/office/officeart/2005/8/layout/process3"/>
    <dgm:cxn modelId="{481322DD-1956-4D46-9128-25AA09299496}" type="presOf" srcId="{FA1A5507-5FE6-4194-8561-B2A3E43EC8EF}" destId="{AC90F83E-9614-48A9-966B-306E12A859FB}" srcOrd="1" destOrd="0" presId="urn:microsoft.com/office/officeart/2005/8/layout/process3"/>
    <dgm:cxn modelId="{519628C9-682F-4128-861A-49D3C82B2D14}" type="presOf" srcId="{0F3DDDFD-39CD-4C16-AF7B-1E316F2C6E66}" destId="{4B79B23C-FB3C-4FE3-9A85-713E0692835C}" srcOrd="0"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1EFAA8AC-95F2-4294-9CAC-F61B65811BBF}" type="presOf" srcId="{B538C3EF-B9C7-45EF-B62F-9254A7CB0514}" destId="{0181AEED-0E55-4451-A246-58F106BA9CA1}"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86FE4C06-DBAE-480F-9AA9-CF7F01F254BC}" type="presOf" srcId="{B538C3EF-B9C7-45EF-B62F-9254A7CB0514}" destId="{257AE856-8F62-408C-97F5-BE3E92CD75FB}" srcOrd="0"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866A8756-343F-42C6-ACA4-3EEDC5223FEC}" type="presOf" srcId="{83FFDDB7-953A-4D94-A586-2F48C037367E}" destId="{6340DEB0-987A-4E3E-A4B0-EBCE990AB663}" srcOrd="0" destOrd="0" presId="urn:microsoft.com/office/officeart/2005/8/layout/process3"/>
    <dgm:cxn modelId="{D6EBB669-0507-48B5-AFCD-194D0C4877F0}" type="presOf" srcId="{8CC71BC1-6B57-49BE-A325-93FCB067E879}" destId="{3455D4AC-B1EA-4E4B-AF11-68854EE8204B}" srcOrd="1" destOrd="0" presId="urn:microsoft.com/office/officeart/2005/8/layout/process3"/>
    <dgm:cxn modelId="{CE7D4EEB-8EF3-47D7-A875-C2D833E6989F}" type="presOf" srcId="{5076DD9C-D6CD-4991-9F65-8612FEECFB7A}" destId="{93C6DE5E-968A-4ACD-B0A2-D92FCE1EFC33}" srcOrd="0" destOrd="0" presId="urn:microsoft.com/office/officeart/2005/8/layout/process3"/>
    <dgm:cxn modelId="{E4678F26-8B38-4599-B34F-CFB47923195E}" type="presOf" srcId="{5076DD9C-D6CD-4991-9F65-8612FEECFB7A}" destId="{4B2AA44D-FA13-47D5-8350-762DD0D92470}"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44CB7C9D-4EE7-47C0-B23B-7AE6BD10B0B2}" srcId="{FA1A5507-5FE6-4194-8561-B2A3E43EC8EF}" destId="{9F9F17A1-D715-4EB3-95FB-25139E38B550}" srcOrd="0" destOrd="0" parTransId="{A7A2375C-D5F0-497C-971D-025121AC9587}" sibTransId="{62B22AD4-1BF3-4F8F-94B2-74C015DCCB12}"/>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201C3F93-5F14-422A-B93D-8B3BF7D170F9}" type="presOf" srcId="{474CDC7F-33D6-4475-850D-12A5EC947A01}" destId="{E313F30D-804A-4B7C-A7A9-8E5AE7326E91}"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7C0E5279-34D6-467E-883F-95B6CB4C2AF1}" type="presOf" srcId="{8CC71BC1-6B57-49BE-A325-93FCB067E879}" destId="{F1B64CA7-938F-4B73-9595-7BA3E9F58CA4}"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7F2C34B6-AD4C-417F-9532-746169E9FAD9}" type="presOf" srcId="{1C789B2C-D981-4185-8F6A-301E17AF61AC}" destId="{6340DEB0-987A-4E3E-A4B0-EBCE990AB663}" srcOrd="0" destOrd="0" presId="urn:microsoft.com/office/officeart/2005/8/layout/process3"/>
    <dgm:cxn modelId="{122CCEDC-3A94-4C55-A6D7-65476A6313B4}" type="presOf" srcId="{474CDC7F-33D6-4475-850D-12A5EC947A01}" destId="{638949A8-86CA-4456-8B1A-EB95582713D9}" srcOrd="1"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2524AE0D-533A-4EFF-9A29-2D1F5DCB6612}" srcId="{0F3DDDFD-39CD-4C16-AF7B-1E316F2C6E66}" destId="{79856214-2FB3-4C5F-ACD4-F571D3D2599A}" srcOrd="2" destOrd="0" parTransId="{2D5EF9F1-2834-425E-A3B5-04DC409B6AF9}" sibTransId="{E51CA921-8CBB-4722-88AE-D426573D0594}"/>
    <dgm:cxn modelId="{1290C3F7-7E3B-4967-9B9C-FE85D9FFA1B5}" type="presOf" srcId="{FA1A5507-5FE6-4194-8561-B2A3E43EC8EF}" destId="{AC90F83E-9614-48A9-966B-306E12A859F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29F06A8A-9C14-42A1-A6C3-3A777AE8D0F3}" srcId="{79856214-2FB3-4C5F-ACD4-F571D3D2599A}" destId="{BA5A5126-F134-435E-B208-129A2A9D36C4}" srcOrd="0" destOrd="0" parTransId="{81E007D8-C23E-4945-AA37-7649BD92C91D}" sibTransId="{7C7A0603-541A-4723-A10B-FB9F6A12EF20}"/>
    <dgm:cxn modelId="{FB7C1938-8247-4D48-8DBB-3940FC6EF710}" type="presOf" srcId="{8CC71BC1-6B57-49BE-A325-93FCB067E879}" destId="{3455D4AC-B1EA-4E4B-AF11-68854EE8204B}" srcOrd="1" destOrd="0" presId="urn:microsoft.com/office/officeart/2005/8/layout/process3"/>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colorful1" csCatId="colorful"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sz="1600"/>
        </a:p>
      </dgm:t>
    </dgm:pt>
    <dgm:pt modelId="{E7159D84-7D2B-41C5-A7E7-F2E71922825A}" type="sibTrans" cxnId="{B87E0A96-C8ED-420C-9C3D-FDE2E060B67E}">
      <dgm:prSet/>
      <dgm:spPr/>
      <dgm:t>
        <a:bodyPr/>
        <a:lstStyle/>
        <a:p>
          <a:endParaRPr lang="zh-CN" altLang="en-US" sz="1600"/>
        </a:p>
      </dgm:t>
    </dgm:pt>
    <dgm:pt modelId="{02966B9F-A79D-4BEF-9FD4-352C5E637C5E}">
      <dgm:prSet custT="1"/>
      <dgm:spPr/>
      <dgm:t>
        <a:bodyPr/>
        <a:lstStyle/>
        <a:p>
          <a:r>
            <a:rPr lang="en-US" altLang="zh-CN" sz="1400" dirty="0"/>
            <a:t>1</a:t>
          </a:r>
          <a:r>
            <a:rPr lang="zh-CN" altLang="en-US" sz="1400" dirty="0"/>
            <a:t>、通</a:t>
          </a:r>
          <a:r>
            <a:rPr lang="zh-CN" altLang="en-US" sz="1400" dirty="0" smtClean="0"/>
            <a:t>过检索更多的文</a:t>
          </a:r>
          <a:r>
            <a:rPr lang="zh-CN" altLang="en-US" sz="1400" dirty="0"/>
            <a:t>献</a:t>
          </a:r>
          <a:r>
            <a:rPr lang="en-US" altLang="zh-CN" sz="1400" dirty="0"/>
            <a:t>/</a:t>
          </a:r>
          <a:r>
            <a:rPr lang="zh-CN" altLang="en-US" sz="1400" dirty="0"/>
            <a:t>专利、计算和实验获得更多的数据，提高数据的质和量，从而保证机器学习</a:t>
          </a:r>
          <a:r>
            <a:rPr lang="en-US" altLang="zh-CN" sz="1400" dirty="0"/>
            <a:t>/</a:t>
          </a:r>
          <a:r>
            <a:rPr lang="zh-CN" altLang="en-US" sz="1400" dirty="0"/>
            <a:t>数据挖掘方法分析结果的正确性和可信</a:t>
          </a:r>
          <a:r>
            <a:rPr lang="zh-CN" altLang="en-US" sz="1400" dirty="0" smtClean="0"/>
            <a:t>性；</a:t>
          </a:r>
          <a:endParaRPr lang="en-US" altLang="zh-CN" sz="1400" dirty="0"/>
        </a:p>
      </dgm:t>
    </dgm:pt>
    <dgm:pt modelId="{370A936C-A0C6-41DF-A771-FE561BE28018}" type="parTrans" cxnId="{6FBB8830-4739-4E73-9F3F-12B241E9AAA8}">
      <dgm:prSet/>
      <dgm:spPr/>
      <dgm:t>
        <a:bodyPr/>
        <a:lstStyle/>
        <a:p>
          <a:endParaRPr lang="zh-CN" altLang="en-US" sz="1600"/>
        </a:p>
      </dgm:t>
    </dgm:pt>
    <dgm:pt modelId="{58F2AF52-FABD-42C6-ABA3-30F2BAC358B0}" type="sibTrans" cxnId="{6FBB8830-4739-4E73-9F3F-12B241E9AAA8}">
      <dgm:prSet/>
      <dgm:spPr/>
      <dgm:t>
        <a:bodyPr/>
        <a:lstStyle/>
        <a:p>
          <a:endParaRPr lang="zh-CN" altLang="en-US" sz="1600"/>
        </a:p>
      </dgm:t>
    </dgm:pt>
    <dgm:pt modelId="{0C358514-3D85-4B3F-9244-F0EE3DE926C1}">
      <dgm:prSet custT="1"/>
      <dgm:spPr/>
      <dgm:t>
        <a:bodyPr/>
        <a:lstStyle/>
        <a:p>
          <a:r>
            <a:rPr lang="en-US" altLang="zh-CN" sz="1400" dirty="0"/>
            <a:t>2</a:t>
          </a:r>
          <a:r>
            <a:rPr lang="zh-CN" altLang="en-US" sz="1400" dirty="0"/>
            <a:t>、在数据驱动下，研究面向高温合金的机器学习</a:t>
          </a:r>
          <a:r>
            <a:rPr lang="en-US" altLang="zh-CN" sz="1400" dirty="0"/>
            <a:t>/</a:t>
          </a:r>
          <a:r>
            <a:rPr lang="zh-CN" altLang="en-US" sz="1400" dirty="0"/>
            <a:t>数据挖掘方法，并将其分析结果与领域专家的研究成果相结合，不断改进和完善学习模型，从而提高分析结果的正确性和实用</a:t>
          </a:r>
          <a:r>
            <a:rPr lang="zh-CN" altLang="en-US" sz="1400" dirty="0" smtClean="0"/>
            <a:t>性；</a:t>
          </a:r>
          <a:endParaRPr lang="en-US" altLang="zh-CN" sz="1400" dirty="0"/>
        </a:p>
      </dgm:t>
    </dgm:pt>
    <dgm:pt modelId="{6DA28A2D-1F75-4D24-B1AE-C5401D6FBE47}" type="parTrans" cxnId="{E886D5C1-F9A5-40FF-A47E-22ACCC47815F}">
      <dgm:prSet/>
      <dgm:spPr/>
      <dgm:t>
        <a:bodyPr/>
        <a:lstStyle/>
        <a:p>
          <a:endParaRPr lang="zh-CN" altLang="en-US" sz="1600"/>
        </a:p>
      </dgm:t>
    </dgm:pt>
    <dgm:pt modelId="{CDEF438F-2D2D-4601-ADE6-6BD1B5B62FFD}" type="sibTrans" cxnId="{E886D5C1-F9A5-40FF-A47E-22ACCC47815F}">
      <dgm:prSet/>
      <dgm:spPr/>
      <dgm:t>
        <a:bodyPr/>
        <a:lstStyle/>
        <a:p>
          <a:endParaRPr lang="zh-CN" altLang="en-US" sz="1600"/>
        </a:p>
      </dgm:t>
    </dgm:pt>
    <dgm:pt modelId="{8C85F52D-B926-4F50-8EA5-325336DFFEE6}">
      <dgm:prSet custT="1"/>
      <dgm:spPr/>
      <dgm:t>
        <a:bodyPr/>
        <a:lstStyle/>
        <a:p>
          <a:r>
            <a:rPr lang="en-US" altLang="zh-CN" sz="1400" dirty="0"/>
            <a:t>3</a:t>
          </a:r>
          <a:r>
            <a:rPr lang="zh-CN" altLang="en-US" sz="1400" dirty="0"/>
            <a:t>、采用规则抽取</a:t>
          </a:r>
          <a:r>
            <a:rPr lang="en-US" altLang="zh-CN" sz="1400" dirty="0"/>
            <a:t>/</a:t>
          </a:r>
          <a:r>
            <a:rPr lang="zh-CN" altLang="en-US" sz="1400" dirty="0"/>
            <a:t>数据可视化等方法与技术对分析结果进行再处理，并和领域研究成果相结合，提高分析结果的可理解性和可用</a:t>
          </a:r>
          <a:r>
            <a:rPr lang="zh-CN" altLang="en-US" sz="1400" dirty="0" smtClean="0"/>
            <a:t>性；</a:t>
          </a:r>
          <a:endParaRPr lang="en-US" altLang="zh-CN" sz="1400" dirty="0"/>
        </a:p>
      </dgm:t>
    </dgm:pt>
    <dgm:pt modelId="{4B0C3340-7212-4371-BB8A-62B1548B8C89}" type="parTrans" cxnId="{EFBF1F11-6380-4DF2-93E2-99302AA7FC14}">
      <dgm:prSet/>
      <dgm:spPr/>
      <dgm:t>
        <a:bodyPr/>
        <a:lstStyle/>
        <a:p>
          <a:endParaRPr lang="zh-CN" altLang="en-US" sz="1600"/>
        </a:p>
      </dgm:t>
    </dgm:pt>
    <dgm:pt modelId="{7935619F-F9DF-4C08-8E46-0DB1BAC97809}" type="sibTrans" cxnId="{EFBF1F11-6380-4DF2-93E2-99302AA7FC14}">
      <dgm:prSet/>
      <dgm:spPr/>
      <dgm:t>
        <a:bodyPr/>
        <a:lstStyle/>
        <a:p>
          <a:endParaRPr lang="zh-CN" altLang="en-US" sz="1600"/>
        </a:p>
      </dgm:t>
    </dgm:pt>
    <dgm:pt modelId="{E2BA9C09-D22E-4162-A462-1E41D9387900}">
      <dgm:prSet custT="1"/>
      <dgm:spPr/>
      <dgm:t>
        <a:bodyPr/>
        <a:lstStyle/>
        <a:p>
          <a:r>
            <a:rPr lang="en-US" altLang="zh-CN" sz="1400" dirty="0"/>
            <a:t>4</a:t>
          </a:r>
          <a:r>
            <a:rPr lang="zh-CN" altLang="en-US" sz="1400" dirty="0"/>
            <a:t>、针对韩国文献蠕变解析式的中温限制等缺陷对解析式内容进行改进，结合机器学习的方法对拟合参量</a:t>
          </a:r>
          <a:r>
            <a:rPr lang="en-US" altLang="zh-CN" sz="1400" dirty="0"/>
            <a:t>A1</a:t>
          </a:r>
          <a:r>
            <a:rPr lang="zh-CN" altLang="en-US" sz="1400" dirty="0"/>
            <a:t>、</a:t>
          </a:r>
          <a:r>
            <a:rPr lang="en-US" altLang="zh-CN" sz="1400" dirty="0"/>
            <a:t>A2</a:t>
          </a:r>
          <a:r>
            <a:rPr lang="zh-CN" altLang="en-US" sz="1400" dirty="0"/>
            <a:t>进行估</a:t>
          </a:r>
          <a:r>
            <a:rPr lang="zh-CN" altLang="en-US" sz="1400" dirty="0" smtClean="0"/>
            <a:t>计；</a:t>
          </a:r>
          <a:endParaRPr lang="en-US" altLang="zh-CN" sz="1400" dirty="0"/>
        </a:p>
      </dgm:t>
    </dgm:pt>
    <dgm:pt modelId="{902BF49F-63CE-490B-A918-DB7D4C57E90C}" type="parTrans" cxnId="{7C8640C2-F9F3-443A-B9AA-B43011BA9211}">
      <dgm:prSet/>
      <dgm:spPr/>
      <dgm:t>
        <a:bodyPr/>
        <a:lstStyle/>
        <a:p>
          <a:endParaRPr lang="zh-CN" altLang="en-US" sz="1600"/>
        </a:p>
      </dgm:t>
    </dgm:pt>
    <dgm:pt modelId="{B46E2185-6B46-43B6-B557-023AD43235AF}" type="sibTrans" cxnId="{7C8640C2-F9F3-443A-B9AA-B43011BA9211}">
      <dgm:prSet/>
      <dgm:spPr/>
      <dgm:t>
        <a:bodyPr/>
        <a:lstStyle/>
        <a:p>
          <a:endParaRPr lang="zh-CN" altLang="en-US" sz="1600"/>
        </a:p>
      </dgm:t>
    </dgm:pt>
    <dgm:pt modelId="{10926135-4751-4490-A8E7-90AADFB27289}">
      <dgm:prSet custT="1"/>
      <dgm:spPr/>
      <dgm:t>
        <a:bodyPr/>
        <a:lstStyle/>
        <a:p>
          <a:endParaRPr lang="en-US" altLang="zh-CN" sz="2000" dirty="0"/>
        </a:p>
      </dgm:t>
    </dgm:pt>
    <dgm:pt modelId="{3BAD3BDA-1C2A-4935-8974-4B123ECE7BC1}" type="parTrans" cxnId="{7F3C4F3E-A847-451A-94EA-D7F54B292131}">
      <dgm:prSet/>
      <dgm:spPr/>
      <dgm:t>
        <a:bodyPr/>
        <a:lstStyle/>
        <a:p>
          <a:endParaRPr lang="zh-CN" altLang="en-US"/>
        </a:p>
      </dgm:t>
    </dgm:pt>
    <dgm:pt modelId="{D7613AC7-5E5D-46D0-B789-E2B06A92D9AD}" type="sibTrans" cxnId="{7F3C4F3E-A847-451A-94EA-D7F54B292131}">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t>
        <a:bodyPr/>
        <a:lstStyle/>
        <a:p>
          <a:endParaRPr lang="zh-CN" altLang="en-US"/>
        </a:p>
      </dgm:t>
    </dgm:pt>
    <dgm:pt modelId="{13DCD990-7A02-461C-883B-D27B5B41462D}" type="pres">
      <dgm:prSet presAssocID="{D7EA7242-E71D-4E12-93B9-182AA7C9EE9C}" presName="thickLine" presStyleLbl="alignNode1" presStyleIdx="0" presStyleCnt="1"/>
      <dgm:spPr/>
      <dgm:t>
        <a:bodyPr/>
        <a:lstStyle/>
        <a:p>
          <a:endParaRPr lang="zh-CN" altLang="en-US"/>
        </a:p>
      </dgm:t>
    </dgm:pt>
    <dgm:pt modelId="{710F989C-ECF3-47B9-8DB0-AAC41BA6CB63}" type="pres">
      <dgm:prSet presAssocID="{D7EA7242-E71D-4E12-93B9-182AA7C9EE9C}" presName="horz1" presStyleCnt="0"/>
      <dgm:spPr/>
      <dgm:t>
        <a:bodyPr/>
        <a:lstStyle/>
        <a:p>
          <a:endParaRPr lang="zh-CN" altLang="en-US"/>
        </a:p>
      </dgm:t>
    </dgm:pt>
    <dgm:pt modelId="{36D39AD6-ADFC-46A2-A03E-165FC36293F3}" type="pres">
      <dgm:prSet presAssocID="{D7EA7242-E71D-4E12-93B9-182AA7C9EE9C}" presName="tx1" presStyleLbl="revTx" presStyleIdx="0" presStyleCnt="6" custScaleX="72973"/>
      <dgm:spPr/>
      <dgm:t>
        <a:bodyPr/>
        <a:lstStyle/>
        <a:p>
          <a:endParaRPr lang="zh-CN" altLang="en-US"/>
        </a:p>
      </dgm:t>
    </dgm:pt>
    <dgm:pt modelId="{64B68C63-86C0-476F-87C7-9406E12D1468}" type="pres">
      <dgm:prSet presAssocID="{D7EA7242-E71D-4E12-93B9-182AA7C9EE9C}" presName="vert1" presStyleCnt="0"/>
      <dgm:spPr/>
      <dgm:t>
        <a:bodyPr/>
        <a:lstStyle/>
        <a:p>
          <a:endParaRPr lang="zh-CN" altLang="en-US"/>
        </a:p>
      </dgm:t>
    </dgm:pt>
    <dgm:pt modelId="{A8293264-0B1F-44FF-AB90-FE41C5F3E961}" type="pres">
      <dgm:prSet presAssocID="{02966B9F-A79D-4BEF-9FD4-352C5E637C5E}" presName="vertSpace2a" presStyleCnt="0"/>
      <dgm:spPr/>
      <dgm:t>
        <a:bodyPr/>
        <a:lstStyle/>
        <a:p>
          <a:endParaRPr lang="zh-CN" altLang="en-US"/>
        </a:p>
      </dgm:t>
    </dgm:pt>
    <dgm:pt modelId="{22E3E13E-A7DC-4528-981D-66BB4D5D5301}" type="pres">
      <dgm:prSet presAssocID="{02966B9F-A79D-4BEF-9FD4-352C5E637C5E}" presName="horz2" presStyleCnt="0"/>
      <dgm:spPr/>
      <dgm:t>
        <a:bodyPr/>
        <a:lstStyle/>
        <a:p>
          <a:endParaRPr lang="zh-CN" altLang="en-US"/>
        </a:p>
      </dgm:t>
    </dgm:pt>
    <dgm:pt modelId="{52C8D34A-87C9-46F0-BC4E-CBC30A16C27E}" type="pres">
      <dgm:prSet presAssocID="{02966B9F-A79D-4BEF-9FD4-352C5E637C5E}" presName="horzSpace2" presStyleCnt="0"/>
      <dgm:spPr/>
      <dgm:t>
        <a:bodyPr/>
        <a:lstStyle/>
        <a:p>
          <a:endParaRPr lang="zh-CN" altLang="en-US"/>
        </a:p>
      </dgm:t>
    </dgm:pt>
    <dgm:pt modelId="{CCDC6E1A-031D-4C23-826B-BEBC9656ACA0}" type="pres">
      <dgm:prSet presAssocID="{02966B9F-A79D-4BEF-9FD4-352C5E637C5E}" presName="tx2" presStyleLbl="revTx" presStyleIdx="1" presStyleCnt="6" custScaleX="92806" custLinFactNeighborX="11782" custLinFactNeighborY="-2746"/>
      <dgm:spPr/>
      <dgm:t>
        <a:bodyPr/>
        <a:lstStyle/>
        <a:p>
          <a:endParaRPr lang="zh-CN" altLang="en-US"/>
        </a:p>
      </dgm:t>
    </dgm:pt>
    <dgm:pt modelId="{08795B6F-E4E8-4F34-9BA5-836F848F1D99}" type="pres">
      <dgm:prSet presAssocID="{02966B9F-A79D-4BEF-9FD4-352C5E637C5E}" presName="vert2" presStyleCnt="0"/>
      <dgm:spPr/>
      <dgm:t>
        <a:bodyPr/>
        <a:lstStyle/>
        <a:p>
          <a:endParaRPr lang="zh-CN" altLang="en-US"/>
        </a:p>
      </dgm:t>
    </dgm:pt>
    <dgm:pt modelId="{CC3DD0CB-7193-4ADC-8243-C0DD063AEAF2}" type="pres">
      <dgm:prSet presAssocID="{02966B9F-A79D-4BEF-9FD4-352C5E637C5E}" presName="thinLine2b" presStyleLbl="callout" presStyleIdx="0" presStyleCnt="5"/>
      <dgm:spPr/>
      <dgm:t>
        <a:bodyPr/>
        <a:lstStyle/>
        <a:p>
          <a:endParaRPr lang="zh-CN" altLang="en-US"/>
        </a:p>
      </dgm:t>
    </dgm:pt>
    <dgm:pt modelId="{35793E06-583D-4785-880B-8A693BDBD2D3}" type="pres">
      <dgm:prSet presAssocID="{02966B9F-A79D-4BEF-9FD4-352C5E637C5E}" presName="vertSpace2b" presStyleCnt="0"/>
      <dgm:spPr/>
      <dgm:t>
        <a:bodyPr/>
        <a:lstStyle/>
        <a:p>
          <a:endParaRPr lang="zh-CN" altLang="en-US"/>
        </a:p>
      </dgm:t>
    </dgm:pt>
    <dgm:pt modelId="{89092443-2350-4B25-A757-EC6B8685E028}" type="pres">
      <dgm:prSet presAssocID="{0C358514-3D85-4B3F-9244-F0EE3DE926C1}" presName="horz2" presStyleCnt="0"/>
      <dgm:spPr/>
      <dgm:t>
        <a:bodyPr/>
        <a:lstStyle/>
        <a:p>
          <a:endParaRPr lang="zh-CN" altLang="en-US"/>
        </a:p>
      </dgm:t>
    </dgm:pt>
    <dgm:pt modelId="{755652AA-DA11-41D6-B419-54BD3EFC25B3}" type="pres">
      <dgm:prSet presAssocID="{0C358514-3D85-4B3F-9244-F0EE3DE926C1}" presName="horzSpace2" presStyleCnt="0"/>
      <dgm:spPr/>
      <dgm:t>
        <a:bodyPr/>
        <a:lstStyle/>
        <a:p>
          <a:endParaRPr lang="zh-CN" altLang="en-US"/>
        </a:p>
      </dgm:t>
    </dgm:pt>
    <dgm:pt modelId="{82B9E5D6-B9BD-4B92-B1FE-FB0E8314D79C}" type="pres">
      <dgm:prSet presAssocID="{0C358514-3D85-4B3F-9244-F0EE3DE926C1}" presName="tx2" presStyleLbl="revTx" presStyleIdx="2" presStyleCnt="6" custScaleX="91230" custLinFactNeighborX="11923" custLinFactNeighborY="1172"/>
      <dgm:spPr/>
      <dgm:t>
        <a:bodyPr/>
        <a:lstStyle/>
        <a:p>
          <a:endParaRPr lang="zh-CN" altLang="en-US"/>
        </a:p>
      </dgm:t>
    </dgm:pt>
    <dgm:pt modelId="{EC7A6785-6255-4D31-8354-1F4E98E28E2D}" type="pres">
      <dgm:prSet presAssocID="{0C358514-3D85-4B3F-9244-F0EE3DE926C1}" presName="vert2" presStyleCnt="0"/>
      <dgm:spPr/>
      <dgm:t>
        <a:bodyPr/>
        <a:lstStyle/>
        <a:p>
          <a:endParaRPr lang="zh-CN" altLang="en-US"/>
        </a:p>
      </dgm:t>
    </dgm:pt>
    <dgm:pt modelId="{36304FD3-E8FD-4FE5-BF60-6D89B3954A05}" type="pres">
      <dgm:prSet presAssocID="{0C358514-3D85-4B3F-9244-F0EE3DE926C1}" presName="thinLine2b" presStyleLbl="callout" presStyleIdx="1" presStyleCnt="5"/>
      <dgm:spPr/>
      <dgm:t>
        <a:bodyPr/>
        <a:lstStyle/>
        <a:p>
          <a:endParaRPr lang="zh-CN" altLang="en-US"/>
        </a:p>
      </dgm:t>
    </dgm:pt>
    <dgm:pt modelId="{E6223079-C2AE-48C1-82AC-561BB1931EC8}" type="pres">
      <dgm:prSet presAssocID="{0C358514-3D85-4B3F-9244-F0EE3DE926C1}" presName="vertSpace2b" presStyleCnt="0"/>
      <dgm:spPr/>
      <dgm:t>
        <a:bodyPr/>
        <a:lstStyle/>
        <a:p>
          <a:endParaRPr lang="zh-CN" altLang="en-US"/>
        </a:p>
      </dgm:t>
    </dgm:pt>
    <dgm:pt modelId="{7D9030C3-60F2-4D48-A7BD-6D2505B14413}" type="pres">
      <dgm:prSet presAssocID="{8C85F52D-B926-4F50-8EA5-325336DFFEE6}" presName="horz2" presStyleCnt="0"/>
      <dgm:spPr/>
      <dgm:t>
        <a:bodyPr/>
        <a:lstStyle/>
        <a:p>
          <a:endParaRPr lang="zh-CN" altLang="en-US"/>
        </a:p>
      </dgm:t>
    </dgm:pt>
    <dgm:pt modelId="{88E968F8-E611-4652-94BF-199447E1BA23}" type="pres">
      <dgm:prSet presAssocID="{8C85F52D-B926-4F50-8EA5-325336DFFEE6}" presName="horzSpace2" presStyleCnt="0"/>
      <dgm:spPr/>
      <dgm:t>
        <a:bodyPr/>
        <a:lstStyle/>
        <a:p>
          <a:endParaRPr lang="zh-CN" altLang="en-US"/>
        </a:p>
      </dgm:t>
    </dgm:pt>
    <dgm:pt modelId="{E98496F2-4D49-4C87-9C6D-FC3C218D6679}" type="pres">
      <dgm:prSet presAssocID="{8C85F52D-B926-4F50-8EA5-325336DFFEE6}" presName="tx2" presStyleLbl="revTx" presStyleIdx="3" presStyleCnt="6" custScaleX="90314" custLinFactNeighborX="11924" custLinFactNeighborY="5936"/>
      <dgm:spPr/>
      <dgm:t>
        <a:bodyPr/>
        <a:lstStyle/>
        <a:p>
          <a:endParaRPr lang="zh-CN" altLang="en-US"/>
        </a:p>
      </dgm:t>
    </dgm:pt>
    <dgm:pt modelId="{9ABA3318-CF65-40CC-BE49-25E8A2C02B0C}" type="pres">
      <dgm:prSet presAssocID="{8C85F52D-B926-4F50-8EA5-325336DFFEE6}" presName="vert2" presStyleCnt="0"/>
      <dgm:spPr/>
      <dgm:t>
        <a:bodyPr/>
        <a:lstStyle/>
        <a:p>
          <a:endParaRPr lang="zh-CN" altLang="en-US"/>
        </a:p>
      </dgm:t>
    </dgm:pt>
    <dgm:pt modelId="{C027F768-BF18-4F14-AFCB-297FF048E7F9}" type="pres">
      <dgm:prSet presAssocID="{8C85F52D-B926-4F50-8EA5-325336DFFEE6}" presName="thinLine2b" presStyleLbl="callout" presStyleIdx="2" presStyleCnt="5"/>
      <dgm:spPr/>
      <dgm:t>
        <a:bodyPr/>
        <a:lstStyle/>
        <a:p>
          <a:endParaRPr lang="zh-CN" altLang="en-US"/>
        </a:p>
      </dgm:t>
    </dgm:pt>
    <dgm:pt modelId="{AFFCB633-6047-44F3-B5A8-7840357C8B91}" type="pres">
      <dgm:prSet presAssocID="{8C85F52D-B926-4F50-8EA5-325336DFFEE6}" presName="vertSpace2b" presStyleCnt="0"/>
      <dgm:spPr/>
      <dgm:t>
        <a:bodyPr/>
        <a:lstStyle/>
        <a:p>
          <a:endParaRPr lang="zh-CN" altLang="en-US"/>
        </a:p>
      </dgm:t>
    </dgm:pt>
    <dgm:pt modelId="{F8FF694D-4458-46F4-8B6E-853A809D58EB}" type="pres">
      <dgm:prSet presAssocID="{E2BA9C09-D22E-4162-A462-1E41D9387900}" presName="horz2" presStyleCnt="0"/>
      <dgm:spPr/>
      <dgm:t>
        <a:bodyPr/>
        <a:lstStyle/>
        <a:p>
          <a:endParaRPr lang="zh-CN" altLang="en-US"/>
        </a:p>
      </dgm:t>
    </dgm:pt>
    <dgm:pt modelId="{D6C8578E-E99C-433B-AFA5-B315C26C23AC}" type="pres">
      <dgm:prSet presAssocID="{E2BA9C09-D22E-4162-A462-1E41D9387900}" presName="horzSpace2" presStyleCnt="0"/>
      <dgm:spPr/>
      <dgm:t>
        <a:bodyPr/>
        <a:lstStyle/>
        <a:p>
          <a:endParaRPr lang="zh-CN" altLang="en-US"/>
        </a:p>
      </dgm:t>
    </dgm:pt>
    <dgm:pt modelId="{406FE150-9AD7-4520-BC0B-65F5BCC2106F}" type="pres">
      <dgm:prSet presAssocID="{E2BA9C09-D22E-4162-A462-1E41D9387900}" presName="tx2" presStyleLbl="revTx" presStyleIdx="4" presStyleCnt="6" custScaleX="90050" custLinFactNeighborX="11924" custLinFactNeighborY="1507"/>
      <dgm:spPr/>
      <dgm:t>
        <a:bodyPr/>
        <a:lstStyle/>
        <a:p>
          <a:endParaRPr lang="zh-CN" altLang="en-US"/>
        </a:p>
      </dgm:t>
    </dgm:pt>
    <dgm:pt modelId="{1A352975-579D-4B1E-883B-6537CE0EB652}" type="pres">
      <dgm:prSet presAssocID="{E2BA9C09-D22E-4162-A462-1E41D9387900}" presName="vert2" presStyleCnt="0"/>
      <dgm:spPr/>
      <dgm:t>
        <a:bodyPr/>
        <a:lstStyle/>
        <a:p>
          <a:endParaRPr lang="zh-CN" altLang="en-US"/>
        </a:p>
      </dgm:t>
    </dgm:pt>
    <dgm:pt modelId="{267E378E-358A-4C0B-9310-318BAFE769BE}" type="pres">
      <dgm:prSet presAssocID="{E2BA9C09-D22E-4162-A462-1E41D9387900}" presName="thinLine2b" presStyleLbl="callout" presStyleIdx="3" presStyleCnt="5"/>
      <dgm:spPr/>
      <dgm:t>
        <a:bodyPr/>
        <a:lstStyle/>
        <a:p>
          <a:endParaRPr lang="zh-CN" altLang="en-US"/>
        </a:p>
      </dgm:t>
    </dgm:pt>
    <dgm:pt modelId="{6E66A573-3C1E-4413-963A-94818F44F228}" type="pres">
      <dgm:prSet presAssocID="{E2BA9C09-D22E-4162-A462-1E41D9387900}" presName="vertSpace2b" presStyleCnt="0"/>
      <dgm:spPr/>
      <dgm:t>
        <a:bodyPr/>
        <a:lstStyle/>
        <a:p>
          <a:endParaRPr lang="zh-CN" altLang="en-US"/>
        </a:p>
      </dgm:t>
    </dgm:pt>
    <dgm:pt modelId="{6DA832E3-F712-4D0F-8907-54BA39FB079F}" type="pres">
      <dgm:prSet presAssocID="{10926135-4751-4490-A8E7-90AADFB27289}" presName="horz2" presStyleCnt="0"/>
      <dgm:spPr/>
    </dgm:pt>
    <dgm:pt modelId="{7B8268B2-1647-4700-909E-7C3E59B49703}" type="pres">
      <dgm:prSet presAssocID="{10926135-4751-4490-A8E7-90AADFB27289}" presName="horzSpace2" presStyleCnt="0"/>
      <dgm:spPr/>
    </dgm:pt>
    <dgm:pt modelId="{49964154-21DD-442E-890A-95976A8B8302}" type="pres">
      <dgm:prSet presAssocID="{10926135-4751-4490-A8E7-90AADFB27289}" presName="tx2" presStyleLbl="revTx" presStyleIdx="5" presStyleCnt="6"/>
      <dgm:spPr/>
      <dgm:t>
        <a:bodyPr/>
        <a:lstStyle/>
        <a:p>
          <a:endParaRPr lang="zh-CN" altLang="en-US"/>
        </a:p>
      </dgm:t>
    </dgm:pt>
    <dgm:pt modelId="{C5D657C5-7A3A-4019-A9A2-DBD12855B356}" type="pres">
      <dgm:prSet presAssocID="{10926135-4751-4490-A8E7-90AADFB27289}" presName="vert2" presStyleCnt="0"/>
      <dgm:spPr/>
    </dgm:pt>
    <dgm:pt modelId="{9BF3D360-C17B-4BAA-81AC-973E40FFE27C}" type="pres">
      <dgm:prSet presAssocID="{10926135-4751-4490-A8E7-90AADFB27289}" presName="thinLine2b" presStyleLbl="callout" presStyleIdx="4" presStyleCnt="5" custLinFactY="500000" custLinFactNeighborX="1075" custLinFactNeighborY="507057"/>
      <dgm:spPr/>
    </dgm:pt>
    <dgm:pt modelId="{AF7D3269-326D-45FF-9B73-4C0E56D2DD17}" type="pres">
      <dgm:prSet presAssocID="{10926135-4751-4490-A8E7-90AADFB27289}"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6FBB8830-4739-4E73-9F3F-12B241E9AAA8}" srcId="{D7EA7242-E71D-4E12-93B9-182AA7C9EE9C}" destId="{02966B9F-A79D-4BEF-9FD4-352C5E637C5E}" srcOrd="0" destOrd="0" parTransId="{370A936C-A0C6-41DF-A771-FE561BE28018}" sibTransId="{58F2AF52-FABD-42C6-ABA3-30F2BAC358B0}"/>
    <dgm:cxn modelId="{7C8640C2-F9F3-443A-B9AA-B43011BA9211}" srcId="{D7EA7242-E71D-4E12-93B9-182AA7C9EE9C}" destId="{E2BA9C09-D22E-4162-A462-1E41D9387900}" srcOrd="3" destOrd="0" parTransId="{902BF49F-63CE-490B-A918-DB7D4C57E90C}" sibTransId="{B46E2185-6B46-43B6-B557-023AD43235AF}"/>
    <dgm:cxn modelId="{9CB2CCBD-5558-4856-A554-B0A9E46B1E82}" type="presOf" srcId="{8C85F52D-B926-4F50-8EA5-325336DFFEE6}" destId="{E98496F2-4D49-4C87-9C6D-FC3C218D6679}" srcOrd="0" destOrd="0" presId="urn:microsoft.com/office/officeart/2008/layout/LinedList"/>
    <dgm:cxn modelId="{7F3C4F3E-A847-451A-94EA-D7F54B292131}" srcId="{D7EA7242-E71D-4E12-93B9-182AA7C9EE9C}" destId="{10926135-4751-4490-A8E7-90AADFB27289}" srcOrd="4" destOrd="0" parTransId="{3BAD3BDA-1C2A-4935-8974-4B123ECE7BC1}" sibTransId="{D7613AC7-5E5D-46D0-B789-E2B06A92D9AD}"/>
    <dgm:cxn modelId="{3C17145E-96D1-4725-BEE9-7B508471827E}" type="presOf" srcId="{0C358514-3D85-4B3F-9244-F0EE3DE926C1}" destId="{82B9E5D6-B9BD-4B92-B1FE-FB0E8314D79C}"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2F9D9849-0CEF-4449-86F8-5BE6419FE9B1}" type="presOf" srcId="{D7EA7242-E71D-4E12-93B9-182AA7C9EE9C}" destId="{36D39AD6-ADFC-46A2-A03E-165FC36293F3}" srcOrd="0" destOrd="0" presId="urn:microsoft.com/office/officeart/2008/layout/LinedList"/>
    <dgm:cxn modelId="{1C12DF3A-9D90-4332-9FC9-89C40167AA9A}" type="presOf" srcId="{10926135-4751-4490-A8E7-90AADFB27289}" destId="{49964154-21DD-442E-890A-95976A8B8302}" srcOrd="0" destOrd="0" presId="urn:microsoft.com/office/officeart/2008/layout/LinedList"/>
    <dgm:cxn modelId="{A96669BB-E2A1-4113-95FE-2E4FD23BB6DD}" type="presOf" srcId="{EE89F07D-B38E-4E97-81F3-708539FCD01E}" destId="{A73BBC33-5615-43FC-84FF-8B9CC62888A9}" srcOrd="0" destOrd="0" presId="urn:microsoft.com/office/officeart/2008/layout/LinedList"/>
    <dgm:cxn modelId="{5FBF3EEA-AF67-47EA-8A1F-B097B5FFAECF}" type="presOf" srcId="{E2BA9C09-D22E-4162-A462-1E41D9387900}" destId="{406FE150-9AD7-4520-BC0B-65F5BCC2106F}" srcOrd="0" destOrd="0" presId="urn:microsoft.com/office/officeart/2008/layout/LinedList"/>
    <dgm:cxn modelId="{75C1B820-9A55-4F20-AF68-E474329FC12A}" type="presOf" srcId="{02966B9F-A79D-4BEF-9FD4-352C5E637C5E}" destId="{CCDC6E1A-031D-4C23-826B-BEBC9656ACA0}" srcOrd="0" destOrd="0" presId="urn:microsoft.com/office/officeart/2008/layout/LinedList"/>
    <dgm:cxn modelId="{E886D5C1-F9A5-40FF-A47E-22ACCC47815F}" srcId="{D7EA7242-E71D-4E12-93B9-182AA7C9EE9C}" destId="{0C358514-3D85-4B3F-9244-F0EE3DE926C1}" srcOrd="1" destOrd="0" parTransId="{6DA28A2D-1F75-4D24-B1AE-C5401D6FBE47}" sibTransId="{CDEF438F-2D2D-4601-ADE6-6BD1B5B62FFD}"/>
    <dgm:cxn modelId="{DC281E6A-55A7-41CC-8737-43DBA189271B}" type="presParOf" srcId="{A73BBC33-5615-43FC-84FF-8B9CC62888A9}" destId="{13DCD990-7A02-461C-883B-D27B5B41462D}" srcOrd="0" destOrd="0" presId="urn:microsoft.com/office/officeart/2008/layout/LinedList"/>
    <dgm:cxn modelId="{B0389460-CA0F-4324-A94F-E0D854B04698}" type="presParOf" srcId="{A73BBC33-5615-43FC-84FF-8B9CC62888A9}" destId="{710F989C-ECF3-47B9-8DB0-AAC41BA6CB63}" srcOrd="1" destOrd="0" presId="urn:microsoft.com/office/officeart/2008/layout/LinedList"/>
    <dgm:cxn modelId="{59E76F4D-E42E-47D4-BC35-BE7B03EB9ECE}" type="presParOf" srcId="{710F989C-ECF3-47B9-8DB0-AAC41BA6CB63}" destId="{36D39AD6-ADFC-46A2-A03E-165FC36293F3}" srcOrd="0" destOrd="0" presId="urn:microsoft.com/office/officeart/2008/layout/LinedList"/>
    <dgm:cxn modelId="{3EA8C82E-E044-4849-A1BA-95CCE725A9A4}" type="presParOf" srcId="{710F989C-ECF3-47B9-8DB0-AAC41BA6CB63}" destId="{64B68C63-86C0-476F-87C7-9406E12D1468}" srcOrd="1" destOrd="0" presId="urn:microsoft.com/office/officeart/2008/layout/LinedList"/>
    <dgm:cxn modelId="{7654FF2E-CB48-4536-824C-F1E0595E988A}" type="presParOf" srcId="{64B68C63-86C0-476F-87C7-9406E12D1468}" destId="{A8293264-0B1F-44FF-AB90-FE41C5F3E961}" srcOrd="0" destOrd="0" presId="urn:microsoft.com/office/officeart/2008/layout/LinedList"/>
    <dgm:cxn modelId="{C7888ACB-C2CA-4B1B-8E4A-C4402BAE824B}" type="presParOf" srcId="{64B68C63-86C0-476F-87C7-9406E12D1468}" destId="{22E3E13E-A7DC-4528-981D-66BB4D5D5301}" srcOrd="1" destOrd="0" presId="urn:microsoft.com/office/officeart/2008/layout/LinedList"/>
    <dgm:cxn modelId="{DAE9CFC4-0C90-42CB-9C24-2D17FA59E321}" type="presParOf" srcId="{22E3E13E-A7DC-4528-981D-66BB4D5D5301}" destId="{52C8D34A-87C9-46F0-BC4E-CBC30A16C27E}" srcOrd="0" destOrd="0" presId="urn:microsoft.com/office/officeart/2008/layout/LinedList"/>
    <dgm:cxn modelId="{7028EE98-CB24-4E62-A084-FDD708BF56F3}" type="presParOf" srcId="{22E3E13E-A7DC-4528-981D-66BB4D5D5301}" destId="{CCDC6E1A-031D-4C23-826B-BEBC9656ACA0}" srcOrd="1" destOrd="0" presId="urn:microsoft.com/office/officeart/2008/layout/LinedList"/>
    <dgm:cxn modelId="{A9CF0675-B443-4FDF-A1AF-BDC1A3523DB8}" type="presParOf" srcId="{22E3E13E-A7DC-4528-981D-66BB4D5D5301}" destId="{08795B6F-E4E8-4F34-9BA5-836F848F1D99}" srcOrd="2" destOrd="0" presId="urn:microsoft.com/office/officeart/2008/layout/LinedList"/>
    <dgm:cxn modelId="{782E7017-43AD-44B1-BABA-AFC290640333}" type="presParOf" srcId="{64B68C63-86C0-476F-87C7-9406E12D1468}" destId="{CC3DD0CB-7193-4ADC-8243-C0DD063AEAF2}" srcOrd="2" destOrd="0" presId="urn:microsoft.com/office/officeart/2008/layout/LinedList"/>
    <dgm:cxn modelId="{D2688A9A-B557-4532-8B8F-A5D3F470D5CB}" type="presParOf" srcId="{64B68C63-86C0-476F-87C7-9406E12D1468}" destId="{35793E06-583D-4785-880B-8A693BDBD2D3}" srcOrd="3" destOrd="0" presId="urn:microsoft.com/office/officeart/2008/layout/LinedList"/>
    <dgm:cxn modelId="{3556C737-7AFD-4988-B31C-F55EC5A83BBB}" type="presParOf" srcId="{64B68C63-86C0-476F-87C7-9406E12D1468}" destId="{89092443-2350-4B25-A757-EC6B8685E028}" srcOrd="4" destOrd="0" presId="urn:microsoft.com/office/officeart/2008/layout/LinedList"/>
    <dgm:cxn modelId="{4AC9D85B-441B-4417-B15A-C836770B3A33}" type="presParOf" srcId="{89092443-2350-4B25-A757-EC6B8685E028}" destId="{755652AA-DA11-41D6-B419-54BD3EFC25B3}" srcOrd="0" destOrd="0" presId="urn:microsoft.com/office/officeart/2008/layout/LinedList"/>
    <dgm:cxn modelId="{DAEDE20F-17F9-4204-86A1-F5FDDAD09A1A}" type="presParOf" srcId="{89092443-2350-4B25-A757-EC6B8685E028}" destId="{82B9E5D6-B9BD-4B92-B1FE-FB0E8314D79C}" srcOrd="1" destOrd="0" presId="urn:microsoft.com/office/officeart/2008/layout/LinedList"/>
    <dgm:cxn modelId="{DDCC2C23-F444-47E2-9967-B2D0E198C344}" type="presParOf" srcId="{89092443-2350-4B25-A757-EC6B8685E028}" destId="{EC7A6785-6255-4D31-8354-1F4E98E28E2D}" srcOrd="2" destOrd="0" presId="urn:microsoft.com/office/officeart/2008/layout/LinedList"/>
    <dgm:cxn modelId="{AC41694F-2DB8-478E-AE9D-2955943FF810}" type="presParOf" srcId="{64B68C63-86C0-476F-87C7-9406E12D1468}" destId="{36304FD3-E8FD-4FE5-BF60-6D89B3954A05}" srcOrd="5" destOrd="0" presId="urn:microsoft.com/office/officeart/2008/layout/LinedList"/>
    <dgm:cxn modelId="{5DFAAE4A-465F-46FA-9D7C-6DF80908F8F6}" type="presParOf" srcId="{64B68C63-86C0-476F-87C7-9406E12D1468}" destId="{E6223079-C2AE-48C1-82AC-561BB1931EC8}" srcOrd="6" destOrd="0" presId="urn:microsoft.com/office/officeart/2008/layout/LinedList"/>
    <dgm:cxn modelId="{4E8BD94F-DA4B-4DF5-9D65-B4F4CA81EAE9}" type="presParOf" srcId="{64B68C63-86C0-476F-87C7-9406E12D1468}" destId="{7D9030C3-60F2-4D48-A7BD-6D2505B14413}" srcOrd="7" destOrd="0" presId="urn:microsoft.com/office/officeart/2008/layout/LinedList"/>
    <dgm:cxn modelId="{F1E935FA-A361-437B-865D-CB2C94A24024}" type="presParOf" srcId="{7D9030C3-60F2-4D48-A7BD-6D2505B14413}" destId="{88E968F8-E611-4652-94BF-199447E1BA23}" srcOrd="0" destOrd="0" presId="urn:microsoft.com/office/officeart/2008/layout/LinedList"/>
    <dgm:cxn modelId="{905578CC-21DE-4082-8C63-18A9AF934CEC}" type="presParOf" srcId="{7D9030C3-60F2-4D48-A7BD-6D2505B14413}" destId="{E98496F2-4D49-4C87-9C6D-FC3C218D6679}" srcOrd="1" destOrd="0" presId="urn:microsoft.com/office/officeart/2008/layout/LinedList"/>
    <dgm:cxn modelId="{9C38844F-2AAE-47BE-82E4-713419113911}" type="presParOf" srcId="{7D9030C3-60F2-4D48-A7BD-6D2505B14413}" destId="{9ABA3318-CF65-40CC-BE49-25E8A2C02B0C}" srcOrd="2" destOrd="0" presId="urn:microsoft.com/office/officeart/2008/layout/LinedList"/>
    <dgm:cxn modelId="{0D239920-33CB-4BF3-8A65-12F0FD6B6E36}" type="presParOf" srcId="{64B68C63-86C0-476F-87C7-9406E12D1468}" destId="{C027F768-BF18-4F14-AFCB-297FF048E7F9}" srcOrd="8" destOrd="0" presId="urn:microsoft.com/office/officeart/2008/layout/LinedList"/>
    <dgm:cxn modelId="{FA9F6CB3-0BF7-41A2-B7C7-2D3DA60167AC}" type="presParOf" srcId="{64B68C63-86C0-476F-87C7-9406E12D1468}" destId="{AFFCB633-6047-44F3-B5A8-7840357C8B91}" srcOrd="9" destOrd="0" presId="urn:microsoft.com/office/officeart/2008/layout/LinedList"/>
    <dgm:cxn modelId="{FA1DB61E-AE7D-47FF-BB23-33BE29904E21}" type="presParOf" srcId="{64B68C63-86C0-476F-87C7-9406E12D1468}" destId="{F8FF694D-4458-46F4-8B6E-853A809D58EB}" srcOrd="10" destOrd="0" presId="urn:microsoft.com/office/officeart/2008/layout/LinedList"/>
    <dgm:cxn modelId="{5D78AAA5-61FF-4719-B95A-DB068D844076}" type="presParOf" srcId="{F8FF694D-4458-46F4-8B6E-853A809D58EB}" destId="{D6C8578E-E99C-433B-AFA5-B315C26C23AC}" srcOrd="0" destOrd="0" presId="urn:microsoft.com/office/officeart/2008/layout/LinedList"/>
    <dgm:cxn modelId="{8ECC0270-2A1F-46A2-ABCB-ADFD213925B0}" type="presParOf" srcId="{F8FF694D-4458-46F4-8B6E-853A809D58EB}" destId="{406FE150-9AD7-4520-BC0B-65F5BCC2106F}" srcOrd="1" destOrd="0" presId="urn:microsoft.com/office/officeart/2008/layout/LinedList"/>
    <dgm:cxn modelId="{CEB4B34B-E463-4FC2-9913-FBAF848579CC}" type="presParOf" srcId="{F8FF694D-4458-46F4-8B6E-853A809D58EB}" destId="{1A352975-579D-4B1E-883B-6537CE0EB652}" srcOrd="2" destOrd="0" presId="urn:microsoft.com/office/officeart/2008/layout/LinedList"/>
    <dgm:cxn modelId="{AFFD88BD-1568-4150-BA3B-FB6B401BDE82}" type="presParOf" srcId="{64B68C63-86C0-476F-87C7-9406E12D1468}" destId="{267E378E-358A-4C0B-9310-318BAFE769BE}" srcOrd="11" destOrd="0" presId="urn:microsoft.com/office/officeart/2008/layout/LinedList"/>
    <dgm:cxn modelId="{8252A6ED-6FD9-4DD8-BD76-D4A2C66E17EF}" type="presParOf" srcId="{64B68C63-86C0-476F-87C7-9406E12D1468}" destId="{6E66A573-3C1E-4413-963A-94818F44F228}" srcOrd="12" destOrd="0" presId="urn:microsoft.com/office/officeart/2008/layout/LinedList"/>
    <dgm:cxn modelId="{1BE3D97F-F69C-4A98-8692-2B4C6D829806}" type="presParOf" srcId="{64B68C63-86C0-476F-87C7-9406E12D1468}" destId="{6DA832E3-F712-4D0F-8907-54BA39FB079F}" srcOrd="13" destOrd="0" presId="urn:microsoft.com/office/officeart/2008/layout/LinedList"/>
    <dgm:cxn modelId="{59FA7F53-022D-47C2-93CE-84921E58A3FA}" type="presParOf" srcId="{6DA832E3-F712-4D0F-8907-54BA39FB079F}" destId="{7B8268B2-1647-4700-909E-7C3E59B49703}" srcOrd="0" destOrd="0" presId="urn:microsoft.com/office/officeart/2008/layout/LinedList"/>
    <dgm:cxn modelId="{D36347AB-52DD-43BC-8583-DC7490EB5B64}" type="presParOf" srcId="{6DA832E3-F712-4D0F-8907-54BA39FB079F}" destId="{49964154-21DD-442E-890A-95976A8B8302}" srcOrd="1" destOrd="0" presId="urn:microsoft.com/office/officeart/2008/layout/LinedList"/>
    <dgm:cxn modelId="{407974BB-7AEF-4D74-8AB7-1998F0058B52}" type="presParOf" srcId="{6DA832E3-F712-4D0F-8907-54BA39FB079F}" destId="{C5D657C5-7A3A-4019-A9A2-DBD12855B356}" srcOrd="2" destOrd="0" presId="urn:microsoft.com/office/officeart/2008/layout/LinedList"/>
    <dgm:cxn modelId="{D8E15570-D5B5-40AC-9A1E-6087DA62644B}" type="presParOf" srcId="{64B68C63-86C0-476F-87C7-9406E12D1468}" destId="{9BF3D360-C17B-4BAA-81AC-973E40FFE27C}" srcOrd="14" destOrd="0" presId="urn:microsoft.com/office/officeart/2008/layout/LinedList"/>
    <dgm:cxn modelId="{5D022F74-E43A-4E67-942F-37F2C872B5FC}" type="presParOf" srcId="{64B68C63-86C0-476F-87C7-9406E12D1468}" destId="{AF7D3269-326D-45FF-9B73-4C0E56D2DD17}"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t>
        <a:bodyPr/>
        <a:lstStyle/>
        <a:p>
          <a:endParaRPr lang="zh-CN" altLang="en-US"/>
        </a:p>
      </dgm:t>
    </dgm:pt>
    <dgm:pt modelId="{781C7C5F-26DF-4786-B470-3ADC5868A24E}" type="pres">
      <dgm:prSet presAssocID="{7DEFCC1A-0029-493E-BD6C-C95389F18E96}" presName="circ1" presStyleLbl="vennNode1" presStyleIdx="0" presStyleCnt="4"/>
      <dgm:spPr/>
      <dgm:t>
        <a:bodyPr/>
        <a:lstStyle/>
        <a:p>
          <a:endParaRPr lang="zh-CN" altLang="en-US"/>
        </a:p>
      </dgm:t>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t>
        <a:bodyPr/>
        <a:lstStyle/>
        <a:p>
          <a:endParaRPr lang="zh-CN" altLang="en-US"/>
        </a:p>
      </dgm:t>
    </dgm:pt>
    <dgm:pt modelId="{2DCFACB0-A485-4C79-B84A-BCB7AE6FEC3E}" type="pres">
      <dgm:prSet presAssocID="{3A249F3D-24C6-4C4E-B7A5-1ECC0F320D5B}" presName="circ2" presStyleLbl="vennNode1" presStyleIdx="1" presStyleCnt="4"/>
      <dgm:spPr/>
      <dgm:t>
        <a:bodyPr/>
        <a:lstStyle/>
        <a:p>
          <a:endParaRPr lang="zh-CN" altLang="en-US"/>
        </a:p>
      </dgm:t>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t>
        <a:bodyPr/>
        <a:lstStyle/>
        <a:p>
          <a:endParaRPr lang="zh-CN" altLang="en-US"/>
        </a:p>
      </dgm:t>
    </dgm:pt>
    <dgm:pt modelId="{A9E12AAB-03B9-4C6F-A61C-DA0042C9EA42}" type="pres">
      <dgm:prSet presAssocID="{9F132F59-EA6A-4787-B5CE-59BD250C896B}" presName="circ3" presStyleLbl="vennNode1" presStyleIdx="2" presStyleCnt="4"/>
      <dgm:spPr/>
      <dgm:t>
        <a:bodyPr/>
        <a:lstStyle/>
        <a:p>
          <a:endParaRPr lang="zh-CN" altLang="en-US"/>
        </a:p>
      </dgm:t>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t>
        <a:bodyPr/>
        <a:lstStyle/>
        <a:p>
          <a:endParaRPr lang="zh-CN" altLang="en-US"/>
        </a:p>
      </dgm:t>
    </dgm:pt>
    <dgm:pt modelId="{E22F8C3A-FD0D-4DA2-A102-8CDF560E01DF}" type="pres">
      <dgm:prSet presAssocID="{1462D98D-297F-4378-9CBD-19A7AC4E0588}" presName="circ4" presStyleLbl="vennNode1" presStyleIdx="3" presStyleCnt="4"/>
      <dgm:spPr/>
      <dgm:t>
        <a:bodyPr/>
        <a:lstStyle/>
        <a:p>
          <a:endParaRPr lang="zh-CN" altLang="en-US"/>
        </a:p>
      </dgm:t>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t>
        <a:bodyPr/>
        <a:lstStyle/>
        <a:p>
          <a:endParaRPr lang="zh-CN" altLang="en-US"/>
        </a:p>
      </dgm:t>
    </dgm:pt>
  </dgm:ptLst>
  <dgm:cxnLst>
    <dgm:cxn modelId="{C13A2000-44D8-476C-97BC-18079EC39BAB}" srcId="{6A446059-C611-4C3D-8DAD-530F4600CB9F}" destId="{7DEFCC1A-0029-493E-BD6C-C95389F18E96}" srcOrd="0" destOrd="0" parTransId="{C1C10B29-4E0E-4CA7-A913-2D461E71C9F1}" sibTransId="{393D040D-864A-482B-8D6F-ABD2F715A4CD}"/>
    <dgm:cxn modelId="{BF8DFC8A-DB44-415D-966F-5217D29C6534}" type="presOf" srcId="{67F276AF-445A-4D09-8EC6-CF681E64E47D}" destId="{A9E12AAB-03B9-4C6F-A61C-DA0042C9EA42}" srcOrd="0" destOrd="1" presId="urn:microsoft.com/office/officeart/2005/8/layout/venn1"/>
    <dgm:cxn modelId="{406FD6C8-9F92-4649-929C-AFA985E9B02A}" type="presOf" srcId="{50583D64-277F-4B0B-8988-2470B12AB558}" destId="{E22F8C3A-FD0D-4DA2-A102-8CDF560E01DF}" srcOrd="0" destOrd="1" presId="urn:microsoft.com/office/officeart/2005/8/layout/venn1"/>
    <dgm:cxn modelId="{5904C6C3-6FFF-4622-B615-C99B051B502F}" type="presOf" srcId="{6A446059-C611-4C3D-8DAD-530F4600CB9F}" destId="{3F84A88E-52D1-4AAF-8F78-5E1F661BB61B}" srcOrd="0" destOrd="0" presId="urn:microsoft.com/office/officeart/2005/8/layout/venn1"/>
    <dgm:cxn modelId="{84868BF8-97DB-46E4-B7F1-0D509F1B50BD}" type="presOf" srcId="{1462D98D-297F-4378-9CBD-19A7AC4E0588}" destId="{1F810E24-7FC6-412B-9486-93604AD37EBA}" srcOrd="1" destOrd="0" presId="urn:microsoft.com/office/officeart/2005/8/layout/venn1"/>
    <dgm:cxn modelId="{F75019A7-4BD3-4BBF-96A1-6F56169F2478}" type="presOf" srcId="{50583D64-277F-4B0B-8988-2470B12AB558}" destId="{1F810E24-7FC6-412B-9486-93604AD37EBA}" srcOrd="1" destOrd="1"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DB03EDF8-CF2E-4F8C-A11F-E95BF25465BF}" type="presOf" srcId="{3A249F3D-24C6-4C4E-B7A5-1ECC0F320D5B}" destId="{2DCFACB0-A485-4C79-B84A-BCB7AE6FEC3E}" srcOrd="0" destOrd="0" presId="urn:microsoft.com/office/officeart/2005/8/layout/venn1"/>
    <dgm:cxn modelId="{3B143E8E-BF63-4351-BB81-D49985DCCEC5}" type="presOf" srcId="{9AC2108B-89E2-43B7-8F89-3403B4A04244}" destId="{FB1353CC-8C8B-4704-B893-1BF90AEF0DCD}" srcOrd="1" destOrd="1" presId="urn:microsoft.com/office/officeart/2005/8/layout/venn1"/>
    <dgm:cxn modelId="{D85E1CAF-C3B1-4ED4-9BDA-CBF206D41D18}" type="presOf" srcId="{3A249F3D-24C6-4C4E-B7A5-1ECC0F320D5B}" destId="{15C88B51-79BA-4832-AEC8-4E35CDD64F90}" srcOrd="1" destOrd="0" presId="urn:microsoft.com/office/officeart/2005/8/layout/venn1"/>
    <dgm:cxn modelId="{D341928F-43AD-4242-BAB1-4997872637B3}" type="presOf" srcId="{67F276AF-445A-4D09-8EC6-CF681E64E47D}" destId="{2AD649E4-B56A-458F-813B-B040A6B83254}" srcOrd="1" destOrd="1"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C05C05A8-790C-4CA6-98CA-C6E93F2AA452}" srcId="{9F132F59-EA6A-4787-B5CE-59BD250C896B}" destId="{67F276AF-445A-4D09-8EC6-CF681E64E47D}" srcOrd="0" destOrd="0" parTransId="{E41A0F22-2F9C-43B9-84C0-88251BE6C6C9}" sibTransId="{C2B0B998-3F0F-4FD6-B9B9-AFA023388A47}"/>
    <dgm:cxn modelId="{ACF1EE5E-F1BC-457D-82AB-F88967483AD9}" type="presOf" srcId="{7DEFCC1A-0029-493E-BD6C-C95389F18E96}" destId="{781C7C5F-26DF-4786-B470-3ADC5868A24E}" srcOrd="0" destOrd="0" presId="urn:microsoft.com/office/officeart/2005/8/layout/venn1"/>
    <dgm:cxn modelId="{EE2F1262-7FDB-4655-BA1C-9BBE8D42C1E6}" type="presOf" srcId="{1462D98D-297F-4378-9CBD-19A7AC4E0588}" destId="{E22F8C3A-FD0D-4DA2-A102-8CDF560E01DF}" srcOrd="0" destOrd="0" presId="urn:microsoft.com/office/officeart/2005/8/layout/venn1"/>
    <dgm:cxn modelId="{AF3FF318-01A1-4FF4-A378-805EB5C2E644}" srcId="{6A446059-C611-4C3D-8DAD-530F4600CB9F}" destId="{3A249F3D-24C6-4C4E-B7A5-1ECC0F320D5B}" srcOrd="1" destOrd="0" parTransId="{B5648D4B-14DB-4638-8663-B531DCF8A6CC}" sibTransId="{F479A524-1F50-450E-B10D-D8878F782E92}"/>
    <dgm:cxn modelId="{2FEA727B-B69E-4D4A-9459-42A9347C80F0}" type="presOf" srcId="{1183A6C8-E40D-4874-8BF6-EB03083E0185}" destId="{2DCFACB0-A485-4C79-B84A-BCB7AE6FEC3E}" srcOrd="0" destOrd="1" presId="urn:microsoft.com/office/officeart/2005/8/layout/venn1"/>
    <dgm:cxn modelId="{44A0E9BA-EDFD-470C-8A5D-ED62F643C22C}" type="presOf" srcId="{9F132F59-EA6A-4787-B5CE-59BD250C896B}" destId="{2AD649E4-B56A-458F-813B-B040A6B83254}" srcOrd="1" destOrd="0"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4A8FC566-A2D4-4329-8337-50E955F0102F}" type="presOf" srcId="{9AC2108B-89E2-43B7-8F89-3403B4A04244}" destId="{781C7C5F-26DF-4786-B470-3ADC5868A24E}" srcOrd="0" destOrd="1" presId="urn:microsoft.com/office/officeart/2005/8/layout/venn1"/>
    <dgm:cxn modelId="{99687BB9-749F-4FC0-A4FC-6AB35B4AC6D7}" type="presOf" srcId="{7DEFCC1A-0029-493E-BD6C-C95389F18E96}" destId="{FB1353CC-8C8B-4704-B893-1BF90AEF0DCD}" srcOrd="1" destOrd="0" presId="urn:microsoft.com/office/officeart/2005/8/layout/venn1"/>
    <dgm:cxn modelId="{E921845F-8163-4060-A78D-F0A6827BD6DA}" srcId="{3A249F3D-24C6-4C4E-B7A5-1ECC0F320D5B}" destId="{1183A6C8-E40D-4874-8BF6-EB03083E0185}" srcOrd="0" destOrd="0" parTransId="{A27B4AD3-25E7-4944-8CB7-9A36B4317D2B}" sibTransId="{852A4675-C92C-4D88-A68F-902EF650B7EF}"/>
    <dgm:cxn modelId="{B9A40EA0-8C75-4495-BF3B-5EA5C4D862B3}" type="presOf" srcId="{1183A6C8-E40D-4874-8BF6-EB03083E0185}" destId="{15C88B51-79BA-4832-AEC8-4E35CDD64F90}" srcOrd="1" destOrd="1" presId="urn:microsoft.com/office/officeart/2005/8/layout/venn1"/>
    <dgm:cxn modelId="{C55F4759-D3AB-4C57-B04B-014703514CC7}" type="presOf" srcId="{9F132F59-EA6A-4787-B5CE-59BD250C896B}" destId="{A9E12AAB-03B9-4C6F-A61C-DA0042C9EA42}" srcOrd="0" destOrd="0" presId="urn:microsoft.com/office/officeart/2005/8/layout/venn1"/>
    <dgm:cxn modelId="{9BEE3383-C232-4634-864D-8A609E999781}" srcId="{6A446059-C611-4C3D-8DAD-530F4600CB9F}" destId="{9F132F59-EA6A-4787-B5CE-59BD250C896B}" srcOrd="2" destOrd="0" parTransId="{F2E333AE-55CB-4429-AEDD-B5C3D00F4634}" sibTransId="{09D8AC89-B021-4BF2-9986-6BA00209ED45}"/>
    <dgm:cxn modelId="{8AC20826-159E-4F26-85BE-0DF8F3921E58}" type="presParOf" srcId="{3F84A88E-52D1-4AAF-8F78-5E1F661BB61B}" destId="{781C7C5F-26DF-4786-B470-3ADC5868A24E}" srcOrd="0" destOrd="0" presId="urn:microsoft.com/office/officeart/2005/8/layout/venn1"/>
    <dgm:cxn modelId="{3BC9C18E-FAFB-4BE5-B758-5B18C22698F7}" type="presParOf" srcId="{3F84A88E-52D1-4AAF-8F78-5E1F661BB61B}" destId="{FB1353CC-8C8B-4704-B893-1BF90AEF0DCD}" srcOrd="1" destOrd="0" presId="urn:microsoft.com/office/officeart/2005/8/layout/venn1"/>
    <dgm:cxn modelId="{2632DABF-2792-424C-89BE-53C5FE848E51}" type="presParOf" srcId="{3F84A88E-52D1-4AAF-8F78-5E1F661BB61B}" destId="{2DCFACB0-A485-4C79-B84A-BCB7AE6FEC3E}" srcOrd="2" destOrd="0" presId="urn:microsoft.com/office/officeart/2005/8/layout/venn1"/>
    <dgm:cxn modelId="{213840C9-FE9C-41D5-BE52-EB6C8371844E}" type="presParOf" srcId="{3F84A88E-52D1-4AAF-8F78-5E1F661BB61B}" destId="{15C88B51-79BA-4832-AEC8-4E35CDD64F90}" srcOrd="3" destOrd="0" presId="urn:microsoft.com/office/officeart/2005/8/layout/venn1"/>
    <dgm:cxn modelId="{0149CB93-F265-4C94-A921-3EE2164259C0}" type="presParOf" srcId="{3F84A88E-52D1-4AAF-8F78-5E1F661BB61B}" destId="{A9E12AAB-03B9-4C6F-A61C-DA0042C9EA42}" srcOrd="4" destOrd="0" presId="urn:microsoft.com/office/officeart/2005/8/layout/venn1"/>
    <dgm:cxn modelId="{03E5CCD6-12A5-4690-89A9-F96736F33437}" type="presParOf" srcId="{3F84A88E-52D1-4AAF-8F78-5E1F661BB61B}" destId="{2AD649E4-B56A-458F-813B-B040A6B83254}" srcOrd="5" destOrd="0" presId="urn:microsoft.com/office/officeart/2005/8/layout/venn1"/>
    <dgm:cxn modelId="{DF9FDF80-BA33-473C-869A-CC01BF0C9B08}" type="presParOf" srcId="{3F84A88E-52D1-4AAF-8F78-5E1F661BB61B}" destId="{E22F8C3A-FD0D-4DA2-A102-8CDF560E01DF}" srcOrd="6" destOrd="0" presId="urn:microsoft.com/office/officeart/2005/8/layout/venn1"/>
    <dgm:cxn modelId="{92A1BDBC-4A42-433A-A7DD-5D2E81566F96}"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E752082A-36FD-4EAA-8B4F-328F8E329162}" type="presOf" srcId="{D1657290-8733-488A-9C73-C7C011D2E30E}" destId="{9BAF608B-8F8D-4BEF-8CC5-DFCC52CD4FC2}" srcOrd="0" destOrd="0" presId="urn:microsoft.com/office/officeart/2005/8/layout/venn3"/>
    <dgm:cxn modelId="{A2D338F4-A2E1-4428-B620-899E340D59FC}" type="presOf" srcId="{427A2880-395F-4F04-A6B8-82B1801684D1}" destId="{D7F63DC7-3EB9-4CBC-A803-6D639F7ECA79}" srcOrd="0" destOrd="0" presId="urn:microsoft.com/office/officeart/2005/8/layout/venn3"/>
    <dgm:cxn modelId="{7BE4D1A3-A689-4DD7-A949-389BF1D6DEA4}"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BACEAA21-84EF-4200-976F-1B4E70110B3D}" type="presParOf" srcId="{D7F63DC7-3EB9-4CBC-A803-6D639F7ECA79}" destId="{9BAF608B-8F8D-4BEF-8CC5-DFCC52CD4FC2}" srcOrd="0" destOrd="0" presId="urn:microsoft.com/office/officeart/2005/8/layout/venn3"/>
    <dgm:cxn modelId="{DBEF07C7-798C-4319-85E9-24410999E32E}" type="presParOf" srcId="{D7F63DC7-3EB9-4CBC-A803-6D639F7ECA79}" destId="{D0149637-9DBB-4B4A-A815-4D12A22DFE25}" srcOrd="1" destOrd="0" presId="urn:microsoft.com/office/officeart/2005/8/layout/venn3"/>
    <dgm:cxn modelId="{F07AD259-15D1-451D-AD6A-F46350F14996}"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30E92294-A648-43F3-B27B-3F9EB5EE7B0B}" type="presOf" srcId="{D1657290-8733-488A-9C73-C7C011D2E30E}" destId="{9BAF608B-8F8D-4BEF-8CC5-DFCC52CD4FC2}" srcOrd="0" destOrd="0" presId="urn:microsoft.com/office/officeart/2005/8/layout/venn3"/>
    <dgm:cxn modelId="{FD7BA116-866D-40DE-8A1E-F419B5880F6D}"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5EA458F6-1EE2-4F4D-AF79-772AC646E4AC}" type="presOf" srcId="{427A2880-395F-4F04-A6B8-82B1801684D1}" destId="{D7F63DC7-3EB9-4CBC-A803-6D639F7ECA79}"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BCE864DD-EDDE-4E63-8D22-91FB6E58D347}" type="presParOf" srcId="{D7F63DC7-3EB9-4CBC-A803-6D639F7ECA79}" destId="{9BAF608B-8F8D-4BEF-8CC5-DFCC52CD4FC2}" srcOrd="0" destOrd="0" presId="urn:microsoft.com/office/officeart/2005/8/layout/venn3"/>
    <dgm:cxn modelId="{490F0620-3361-402E-81C6-A0FDFE3698EE}" type="presParOf" srcId="{D7F63DC7-3EB9-4CBC-A803-6D639F7ECA79}" destId="{D0149637-9DBB-4B4A-A815-4D12A22DFE25}" srcOrd="1" destOrd="0" presId="urn:microsoft.com/office/officeart/2005/8/layout/venn3"/>
    <dgm:cxn modelId="{D4F6F3FF-4217-4DE6-9EA9-5BB11F7ED4B5}"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D253B0EC-1263-4679-A1D2-1D75544867E6}"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46AB593F-C495-4A13-86C7-965872DDF4D4}" type="presOf" srcId="{85B98582-1402-4B03-9FE3-E607AC163D4A}" destId="{19C21B2D-2107-4D24-8D86-29C33125AC2D}"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AB588BAE-DE97-456F-B877-A397AB362E49}" type="presOf" srcId="{427A2880-395F-4F04-A6B8-82B1801684D1}" destId="{D7F63DC7-3EB9-4CBC-A803-6D639F7ECA79}" srcOrd="0" destOrd="0" presId="urn:microsoft.com/office/officeart/2005/8/layout/venn3"/>
    <dgm:cxn modelId="{36135D7C-4DD1-4ABF-B890-7E84C05DFA43}" type="presParOf" srcId="{D7F63DC7-3EB9-4CBC-A803-6D639F7ECA79}" destId="{9BAF608B-8F8D-4BEF-8CC5-DFCC52CD4FC2}" srcOrd="0" destOrd="0" presId="urn:microsoft.com/office/officeart/2005/8/layout/venn3"/>
    <dgm:cxn modelId="{9C0833A8-0598-4AF3-9B0E-69C079CC38BA}" type="presParOf" srcId="{D7F63DC7-3EB9-4CBC-A803-6D639F7ECA79}" destId="{D0149637-9DBB-4B4A-A815-4D12A22DFE25}" srcOrd="1" destOrd="0" presId="urn:microsoft.com/office/officeart/2005/8/layout/venn3"/>
    <dgm:cxn modelId="{D260C08F-0C19-4C72-8470-03D3AA4258AB}"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412C730A-E76C-481E-9711-243294E6914C}" type="presOf" srcId="{85B98582-1402-4B03-9FE3-E607AC163D4A}" destId="{19C21B2D-2107-4D24-8D86-29C33125AC2D}" srcOrd="0" destOrd="0" presId="urn:microsoft.com/office/officeart/2005/8/layout/venn3"/>
    <dgm:cxn modelId="{371A9A30-1648-4706-A3BB-FAD86599C8CF}" type="presOf" srcId="{D1657290-8733-488A-9C73-C7C011D2E30E}" destId="{9BAF608B-8F8D-4BEF-8CC5-DFCC52CD4FC2}" srcOrd="0" destOrd="0" presId="urn:microsoft.com/office/officeart/2005/8/layout/venn3"/>
    <dgm:cxn modelId="{8AF19320-5961-42AB-A0B5-825A61C4AC98}" type="presOf" srcId="{427A2880-395F-4F04-A6B8-82B1801684D1}" destId="{D7F63DC7-3EB9-4CBC-A803-6D639F7ECA79}"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D7AB1E91-6F21-4790-BD2D-7670A17AD654}" type="presParOf" srcId="{D7F63DC7-3EB9-4CBC-A803-6D639F7ECA79}" destId="{9BAF608B-8F8D-4BEF-8CC5-DFCC52CD4FC2}" srcOrd="0" destOrd="0" presId="urn:microsoft.com/office/officeart/2005/8/layout/venn3"/>
    <dgm:cxn modelId="{06E75C34-E6F9-4230-B996-6365B011D4C1}" type="presParOf" srcId="{D7F63DC7-3EB9-4CBC-A803-6D639F7ECA79}" destId="{D0149637-9DBB-4B4A-A815-4D12A22DFE25}" srcOrd="1" destOrd="0" presId="urn:microsoft.com/office/officeart/2005/8/layout/venn3"/>
    <dgm:cxn modelId="{2B246B31-9ADD-4C3A-9E6C-01DE4DC036A4}"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C1AF8DA7-D89D-4892-AA98-A545A25E5F6D}" type="presOf" srcId="{8D0D1380-200B-4E1B-A7CD-AF54E18225FA}" destId="{2AC453B5-CEF3-4FE2-AB06-0646F5A88E84}" srcOrd="0" destOrd="6"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E34EC1F3-21DE-4529-A84B-4B2EBCE7947C}" type="presOf" srcId="{8D427307-CEAF-4DD7-BB85-8785E2DCDB7F}" destId="{2AC453B5-CEF3-4FE2-AB06-0646F5A88E84}" srcOrd="0" destOrd="0" presId="urn:microsoft.com/office/officeart/2008/layout/VerticalCurvedList"/>
    <dgm:cxn modelId="{DBED0D2D-1B4D-46BE-9ECE-BB9EE03CA1F0}"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681CC194-1677-417F-83AF-226123280CDC}" type="presOf" srcId="{1D6078A9-2A84-4122-B3AF-F3388AA039DE}" destId="{07D5B6CA-6C2B-43F7-8E34-991DCAD7BF1A}"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54429ECB-6273-4BA9-9598-6626BE6ED39A}" type="presOf" srcId="{0307DB1A-96AD-4ADC-BE9D-590E3FB361EC}" destId="{EE23FAF4-8768-4D90-A6BC-9C48AEA9AA1F}" srcOrd="0" destOrd="8"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1598389" y="130963"/>
        <a:ext cx="630046" cy="6300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1477991" y="128301"/>
        <a:ext cx="618362" cy="6183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1487299" y="129786"/>
        <a:ext cx="624198" cy="62419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1477991" y="128301"/>
        <a:ext cx="618362" cy="6183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特征</a:t>
          </a:r>
          <a:endParaRPr lang="en-US" altLang="zh-CN" sz="1400" b="1" kern="1200" dirty="0">
            <a:solidFill>
              <a:schemeClr val="tx1"/>
            </a:solidFill>
          </a:endParaRPr>
        </a:p>
        <a:p>
          <a:pPr lvl="0" algn="ctr" defTabSz="622300">
            <a:lnSpc>
              <a:spcPct val="90000"/>
            </a:lnSpc>
            <a:spcBef>
              <a:spcPct val="0"/>
            </a:spcBef>
            <a:spcAft>
              <a:spcPct val="35000"/>
            </a:spcAft>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2018/8/1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61370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16</a:t>
            </a:fld>
            <a:endParaRPr lang="zh-CN" altLang="en-US"/>
          </a:p>
        </p:txBody>
      </p:sp>
    </p:spTree>
    <p:extLst>
      <p:ext uri="{BB962C8B-B14F-4D97-AF65-F5344CB8AC3E}">
        <p14:creationId xmlns:p14="http://schemas.microsoft.com/office/powerpoint/2010/main" val="167702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5803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1402566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20</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20285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979434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258105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92436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2468314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202122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312129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我组在接下来的工作中将进一步与领域专家确定学习目标与研究问题，从数据、方法、结果三个方面展开工作。数据方面，通过文献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专利、计算和实验获得更多的数据，提高数据的质和量，从而保证机器学习</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数据挖掘方法分析结果的正确性和可信性；方法方面，在数据驱动下，研究面向高温合金的机器学习</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数据挖掘方法，并将其分析结果与领域专家的研究成果相结合，不断改进和完善学习模型，从而提高分析结果的正确性和实用性；结果方面，采用规则抽取</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数据可视化等方法与技术对分析结果进行再处理，并和领域研究成果相结合，提高分析结果的可理解性和可用性。蠕变解析式：针对韩国文献蠕变解析式中的中温限制等缺陷对解析式内容进行改进，结合机器学习方法对拟合参量</a:t>
            </a:r>
            <a:r>
              <a:rPr lang="en-US" altLang="zh-CN" sz="1200" b="0" i="0" u="none" strike="noStrike" kern="1200" baseline="0" dirty="0" smtClean="0">
                <a:solidFill>
                  <a:schemeClr val="tx1"/>
                </a:solidFill>
                <a:latin typeface="+mn-lt"/>
                <a:ea typeface="+mn-ea"/>
                <a:cs typeface="+mn-cs"/>
              </a:rPr>
              <a:t>A1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A2</a:t>
            </a:r>
            <a:r>
              <a:rPr lang="zh-CN" altLang="en-US" sz="1200" b="0" i="0" u="none" strike="noStrike" kern="1200" baseline="0" dirty="0" smtClean="0">
                <a:solidFill>
                  <a:schemeClr val="tx1"/>
                </a:solidFill>
                <a:latin typeface="+mn-lt"/>
                <a:ea typeface="+mn-ea"/>
                <a:cs typeface="+mn-cs"/>
              </a:rPr>
              <a:t>进行估计。数据关联分析：针对采集的高温合金文献以及文献中包含的数据的特点，将利用知识图谱、数据溯源、统计分析和数据可视化等技术和方法深入挖掘科学数据中各类资源对象的语义内涵和关联关系，从最初探索高温合金数据中属</a:t>
            </a:r>
            <a:r>
              <a:rPr lang="zh-CN" altLang="en-US" sz="1200" b="0" i="0" u="none" strike="noStrike" kern="1200" baseline="0" smtClean="0">
                <a:solidFill>
                  <a:schemeClr val="tx1"/>
                </a:solidFill>
                <a:latin typeface="+mn-lt"/>
                <a:ea typeface="+mn-ea"/>
                <a:cs typeface="+mn-cs"/>
              </a:rPr>
              <a:t>性与属性之间、属性与性能之间的关联关系上升到</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1269361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19235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41</a:t>
            </a:fld>
            <a:endParaRPr lang="zh-CN" altLang="en-US"/>
          </a:p>
        </p:txBody>
      </p:sp>
    </p:spTree>
    <p:extLst>
      <p:ext uri="{BB962C8B-B14F-4D97-AF65-F5344CB8AC3E}">
        <p14:creationId xmlns:p14="http://schemas.microsoft.com/office/powerpoint/2010/main" val="2786433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48</a:t>
            </a:fld>
            <a:endParaRPr lang="zh-CN" altLang="en-US"/>
          </a:p>
        </p:txBody>
      </p:sp>
    </p:spTree>
    <p:extLst>
      <p:ext uri="{BB962C8B-B14F-4D97-AF65-F5344CB8AC3E}">
        <p14:creationId xmlns:p14="http://schemas.microsoft.com/office/powerpoint/2010/main" val="2268363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51</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53</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54</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2018/8/1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9.png"/><Relationship Id="rId7" Type="http://schemas.openxmlformats.org/officeDocument/2006/relationships/diagramColors" Target="../diagrams/colors12.xml"/><Relationship Id="rId12"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42.png"/><Relationship Id="rId5" Type="http://schemas.openxmlformats.org/officeDocument/2006/relationships/diagramLayout" Target="../diagrams/layout12.xml"/><Relationship Id="rId10" Type="http://schemas.openxmlformats.org/officeDocument/2006/relationships/image" Target="../media/image41.png"/><Relationship Id="rId4" Type="http://schemas.openxmlformats.org/officeDocument/2006/relationships/diagramData" Target="../diagrams/data12.xml"/><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3.xml"/><Relationship Id="rId7" Type="http://schemas.openxmlformats.org/officeDocument/2006/relationships/image" Target="../media/image4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58.xml"/><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4.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image" Target="../media/image62.png"/><Relationship Id="rId5" Type="http://schemas.microsoft.com/office/2007/relationships/hdphoto" Target="../media/hdphoto1.wdp"/><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2.png"/><Relationship Id="rId7"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73.png"/><Relationship Id="rId7" Type="http://schemas.openxmlformats.org/officeDocument/2006/relationships/diagramLayout" Target="../diagrams/layout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76.png"/><Relationship Id="rId5" Type="http://schemas.openxmlformats.org/officeDocument/2006/relationships/image" Target="../media/image75.png"/><Relationship Id="rId10" Type="http://schemas.microsoft.com/office/2007/relationships/diagramDrawing" Target="../diagrams/drawing15.xml"/><Relationship Id="rId4" Type="http://schemas.openxmlformats.org/officeDocument/2006/relationships/image" Target="../media/image74.png"/><Relationship Id="rId9" Type="http://schemas.openxmlformats.org/officeDocument/2006/relationships/diagramColors" Target="../diagrams/colors15.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81.emf"/><Relationship Id="rId17" Type="http://schemas.openxmlformats.org/officeDocument/2006/relationships/image" Target="../media/image68.png"/><Relationship Id="rId2" Type="http://schemas.openxmlformats.org/officeDocument/2006/relationships/notesSlide" Target="../notesSlides/notesSlide2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80.emf"/><Relationship Id="rId5" Type="http://schemas.openxmlformats.org/officeDocument/2006/relationships/diagramQuickStyle" Target="../diagrams/quickStyle16.xml"/><Relationship Id="rId15" Type="http://schemas.openxmlformats.org/officeDocument/2006/relationships/slide" Target="slide55.xml"/><Relationship Id="rId10" Type="http://schemas.openxmlformats.org/officeDocument/2006/relationships/image" Target="../media/image79.emf"/><Relationship Id="rId4" Type="http://schemas.openxmlformats.org/officeDocument/2006/relationships/diagramLayout" Target="../diagrams/layout16.xml"/><Relationship Id="rId9" Type="http://schemas.openxmlformats.org/officeDocument/2006/relationships/image" Target="../media/image78.emf"/><Relationship Id="rId1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5.jp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27719;&#25253;&#30456;&#20851;&#26448;&#26009;/&#34837;&#21464;&#25968;&#25454;-&#21776;&#29233;&#21326;/6.19&#27719;&#25253;&#36164;&#26009;/&#26426;&#22120;&#23398;&#20064;&#39044;&#27979;&#34837;&#21464;&#24615;&#33021;/&#29305;&#24449;&#20998;&#26512;/&#26465;&#20214;&#23646;&#24615;&#21644;&#26465;&#20214;&#23646;&#24615;&#30340;&#30456;&#20851;&#24230;.xlsx"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7.xml"/><Relationship Id="rId7" Type="http://schemas.openxmlformats.org/officeDocument/2006/relationships/chart" Target="../charts/chart1.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33.png"/><Relationship Id="rId4" Type="http://schemas.openxmlformats.org/officeDocument/2006/relationships/diagramQuickStyle" Target="../diagrams/quickStyle17.xml"/><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image" Target="../media/image9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18" Type="http://schemas.openxmlformats.org/officeDocument/2006/relationships/diagramLayout" Target="../diagrams/layout21.xml"/><Relationship Id="rId26" Type="http://schemas.microsoft.com/office/2007/relationships/diagramDrawing" Target="../diagrams/drawing22.xml"/><Relationship Id="rId3" Type="http://schemas.openxmlformats.org/officeDocument/2006/relationships/image" Target="../media/image97.png"/><Relationship Id="rId21" Type="http://schemas.microsoft.com/office/2007/relationships/diagramDrawing" Target="../diagrams/drawing21.xml"/><Relationship Id="rId7" Type="http://schemas.openxmlformats.org/officeDocument/2006/relationships/diagramData" Target="../diagrams/data19.xml"/><Relationship Id="rId12" Type="http://schemas.openxmlformats.org/officeDocument/2006/relationships/diagramData" Target="../diagrams/data20.xml"/><Relationship Id="rId17" Type="http://schemas.openxmlformats.org/officeDocument/2006/relationships/diagramData" Target="../diagrams/data21.xml"/><Relationship Id="rId25" Type="http://schemas.openxmlformats.org/officeDocument/2006/relationships/diagramColors" Target="../diagrams/colors22.xml"/><Relationship Id="rId2" Type="http://schemas.openxmlformats.org/officeDocument/2006/relationships/notesSlide" Target="../notesSlides/notesSlide29.xml"/><Relationship Id="rId16" Type="http://schemas.microsoft.com/office/2007/relationships/diagramDrawing" Target="../diagrams/drawing20.xml"/><Relationship Id="rId20" Type="http://schemas.openxmlformats.org/officeDocument/2006/relationships/diagramColors" Target="../diagrams/colors21.xml"/><Relationship Id="rId29" Type="http://schemas.openxmlformats.org/officeDocument/2006/relationships/diagramQuickStyle" Target="../diagrams/quickStyle23.xml"/><Relationship Id="rId1" Type="http://schemas.openxmlformats.org/officeDocument/2006/relationships/slideLayout" Target="../slideLayouts/slideLayout2.xml"/><Relationship Id="rId6" Type="http://schemas.openxmlformats.org/officeDocument/2006/relationships/image" Target="../media/image100.png"/><Relationship Id="rId11" Type="http://schemas.microsoft.com/office/2007/relationships/diagramDrawing" Target="../diagrams/drawing19.xml"/><Relationship Id="rId24" Type="http://schemas.openxmlformats.org/officeDocument/2006/relationships/diagramQuickStyle" Target="../diagrams/quickStyle22.xml"/><Relationship Id="rId32" Type="http://schemas.openxmlformats.org/officeDocument/2006/relationships/image" Target="../media/image101.png"/><Relationship Id="rId5" Type="http://schemas.openxmlformats.org/officeDocument/2006/relationships/image" Target="../media/image99.png"/><Relationship Id="rId15" Type="http://schemas.openxmlformats.org/officeDocument/2006/relationships/diagramColors" Target="../diagrams/colors20.xml"/><Relationship Id="rId23" Type="http://schemas.openxmlformats.org/officeDocument/2006/relationships/diagramLayout" Target="../diagrams/layout22.xml"/><Relationship Id="rId28" Type="http://schemas.openxmlformats.org/officeDocument/2006/relationships/diagramLayout" Target="../diagrams/layout23.xml"/><Relationship Id="rId10" Type="http://schemas.openxmlformats.org/officeDocument/2006/relationships/diagramColors" Target="../diagrams/colors19.xml"/><Relationship Id="rId19" Type="http://schemas.openxmlformats.org/officeDocument/2006/relationships/diagramQuickStyle" Target="../diagrams/quickStyle21.xml"/><Relationship Id="rId31" Type="http://schemas.microsoft.com/office/2007/relationships/diagramDrawing" Target="../diagrams/drawing23.xml"/><Relationship Id="rId4" Type="http://schemas.openxmlformats.org/officeDocument/2006/relationships/image" Target="../media/image98.png"/><Relationship Id="rId9" Type="http://schemas.openxmlformats.org/officeDocument/2006/relationships/diagramQuickStyle" Target="../diagrams/quickStyle19.xml"/><Relationship Id="rId14" Type="http://schemas.openxmlformats.org/officeDocument/2006/relationships/diagramQuickStyle" Target="../diagrams/quickStyle20.xml"/><Relationship Id="rId22" Type="http://schemas.openxmlformats.org/officeDocument/2006/relationships/diagramData" Target="../diagrams/data22.xml"/><Relationship Id="rId27" Type="http://schemas.openxmlformats.org/officeDocument/2006/relationships/diagramData" Target="../diagrams/data23.xml"/><Relationship Id="rId30" Type="http://schemas.openxmlformats.org/officeDocument/2006/relationships/diagramColors" Target="../diagrams/colors2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emf"/><Relationship Id="rId4" Type="http://schemas.openxmlformats.org/officeDocument/2006/relationships/image" Target="../media/image107.emf"/></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slide" Target="slide25.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126.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2018年8月1日星期三</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 xmlns:a16="http://schemas.microsoft.com/office/drawing/2014/main"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 xmlns:a16="http://schemas.microsoft.com/office/drawing/2014/main"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 xmlns:a16="http://schemas.microsoft.com/office/drawing/2014/main"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 xmlns:a16="http://schemas.microsoft.com/office/drawing/2014/main"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 xmlns:a16="http://schemas.microsoft.com/office/drawing/2014/main"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 xmlns:a16="http://schemas.microsoft.com/office/drawing/2014/main"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 xmlns:a16="http://schemas.microsoft.com/office/drawing/2014/main"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 xmlns:a16="http://schemas.microsoft.com/office/drawing/2014/main"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 xmlns:a16="http://schemas.microsoft.com/office/drawing/2014/main"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 xmlns:a16="http://schemas.microsoft.com/office/drawing/2014/main"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 xmlns:a16="http://schemas.microsoft.com/office/drawing/2014/main"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 xmlns:a16="http://schemas.microsoft.com/office/drawing/2014/main"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 xmlns:a16="http://schemas.microsoft.com/office/drawing/2014/main"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 xmlns:a16="http://schemas.microsoft.com/office/drawing/2014/main"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 xmlns:a16="http://schemas.microsoft.com/office/drawing/2014/main"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 xmlns:a16="http://schemas.microsoft.com/office/drawing/2014/main"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 xmlns:a16="http://schemas.microsoft.com/office/drawing/2014/main"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solidFill>
                  <a:srgbClr val="FF0000"/>
                </a:solidFill>
              </a:rPr>
              <a:t>数据驱动的数据挖掘</a:t>
            </a:r>
            <a:r>
              <a:rPr lang="en-US" altLang="zh-CN" sz="2300" dirty="0">
                <a:solidFill>
                  <a:srgbClr val="FF0000"/>
                </a:solidFill>
              </a:rPr>
              <a:t>/</a:t>
            </a:r>
            <a:r>
              <a:rPr lang="zh-CN" altLang="en-US" sz="2300" dirty="0">
                <a:solidFill>
                  <a:srgbClr val="FF0000"/>
                </a:solidFill>
              </a:rPr>
              <a:t>机器学习算法研究</a:t>
            </a:r>
            <a:r>
              <a:rPr lang="en-US" altLang="zh-CN" sz="2300" dirty="0">
                <a:solidFill>
                  <a:srgbClr val="FF0000"/>
                </a:solidFill>
              </a:rPr>
              <a:t/>
            </a:r>
            <a:br>
              <a:rPr lang="en-US" altLang="zh-CN" sz="2300" dirty="0">
                <a:solidFill>
                  <a:srgbClr val="FF0000"/>
                </a:solidFill>
              </a:rPr>
            </a:br>
            <a:r>
              <a:rPr lang="en-US" altLang="zh-CN" sz="2300" dirty="0">
                <a:solidFill>
                  <a:srgbClr val="FF0000"/>
                </a:solidFill>
              </a:rPr>
              <a:t>——</a:t>
            </a:r>
            <a:r>
              <a:rPr lang="zh-CN" altLang="en-US" sz="2300" dirty="0">
                <a:solidFill>
                  <a:srgbClr val="FF0000"/>
                </a:solidFill>
              </a:rPr>
              <a:t>非自动式</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15</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15</a:t>
            </a:fld>
            <a:endParaRPr lang="zh-CN" altLang="en-US" dirty="0"/>
          </a:p>
        </p:txBody>
      </p:sp>
    </p:spTree>
    <p:extLst>
      <p:ext uri="{BB962C8B-B14F-4D97-AF65-F5344CB8AC3E}">
        <p14:creationId xmlns:p14="http://schemas.microsoft.com/office/powerpoint/2010/main" val="1618823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t/>
            </a:r>
            <a:br>
              <a:rPr lang="en-US" altLang="zh-CN" sz="2000" dirty="0"/>
            </a:b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0407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23393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3" name="文本框 2"/>
          <p:cNvSpPr txBox="1"/>
          <p:nvPr/>
        </p:nvSpPr>
        <p:spPr>
          <a:xfrm>
            <a:off x="179268" y="690345"/>
            <a:ext cx="3528392" cy="369332"/>
          </a:xfrm>
          <a:prstGeom prst="rect">
            <a:avLst/>
          </a:prstGeom>
          <a:noFill/>
        </p:spPr>
        <p:txBody>
          <a:bodyPr wrap="square" rtlCol="0">
            <a:spAutoFit/>
          </a:bodyPr>
          <a:lstStyle/>
          <a:p>
            <a:r>
              <a:rPr lang="zh-CN" altLang="en-US" b="1" dirty="0" smtClean="0">
                <a:solidFill>
                  <a:srgbClr val="FF0000"/>
                </a:solidFill>
              </a:rPr>
              <a:t>注</a:t>
            </a:r>
            <a:r>
              <a:rPr lang="en-US" altLang="zh-CN" b="1" dirty="0" smtClean="0">
                <a:solidFill>
                  <a:srgbClr val="FF0000"/>
                </a:solidFill>
              </a:rPr>
              <a:t>: </a:t>
            </a:r>
            <a:r>
              <a:rPr lang="zh-CN" altLang="en-US" b="1" dirty="0" smtClean="0">
                <a:solidFill>
                  <a:srgbClr val="FF0000"/>
                </a:solidFill>
              </a:rPr>
              <a:t>集中到回归分析</a:t>
            </a:r>
            <a:endParaRPr lang="zh-CN" altLang="en-US" b="1" dirty="0">
              <a:solidFill>
                <a:srgbClr val="FF0000"/>
              </a:solidFill>
            </a:endParaRPr>
          </a:p>
        </p:txBody>
      </p:sp>
    </p:spTree>
    <p:extLst>
      <p:ext uri="{BB962C8B-B14F-4D97-AF65-F5344CB8AC3E}">
        <p14:creationId xmlns:p14="http://schemas.microsoft.com/office/powerpoint/2010/main" val="222564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 xmlns:a16="http://schemas.microsoft.com/office/drawing/2014/main"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 xmlns:a16="http://schemas.microsoft.com/office/drawing/2014/main" val="1353629867"/>
                    </a:ext>
                  </a:extLst>
                </a:gridCol>
                <a:gridCol w="3201247">
                  <a:extLst>
                    <a:ext uri="{9D8B030D-6E8A-4147-A177-3AD203B41FA5}">
                      <a16:colId xmlns="" xmlns:a16="http://schemas.microsoft.com/office/drawing/2014/main" val="2810265100"/>
                    </a:ext>
                  </a:extLst>
                </a:gridCol>
                <a:gridCol w="2286605">
                  <a:extLst>
                    <a:ext uri="{9D8B030D-6E8A-4147-A177-3AD203B41FA5}">
                      <a16:colId xmlns="" xmlns:a16="http://schemas.microsoft.com/office/drawing/2014/main" val="2323414777"/>
                    </a:ext>
                  </a:extLst>
                </a:gridCol>
                <a:gridCol w="2118118">
                  <a:extLst>
                    <a:ext uri="{9D8B030D-6E8A-4147-A177-3AD203B41FA5}">
                      <a16:colId xmlns=""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06739"/>
                  </a:ext>
                </a:extLst>
              </a:tr>
            </a:tbl>
          </a:graphicData>
        </a:graphic>
      </p:graphicFrame>
      <p:sp>
        <p:nvSpPr>
          <p:cNvPr id="3" name="文本框 2"/>
          <p:cNvSpPr txBox="1"/>
          <p:nvPr/>
        </p:nvSpPr>
        <p:spPr>
          <a:xfrm>
            <a:off x="1197333" y="750504"/>
            <a:ext cx="8312235" cy="646331"/>
          </a:xfrm>
          <a:prstGeom prst="rect">
            <a:avLst/>
          </a:prstGeom>
          <a:noFill/>
        </p:spPr>
        <p:txBody>
          <a:bodyPr wrap="square" rtlCol="0">
            <a:spAutoFit/>
          </a:bodyPr>
          <a:lstStyle/>
          <a:p>
            <a:r>
              <a:rPr lang="zh-CN" altLang="en-US" b="1" dirty="0" smtClean="0">
                <a:solidFill>
                  <a:srgbClr val="FF0000"/>
                </a:solidFill>
              </a:rPr>
              <a:t>注</a:t>
            </a:r>
            <a:r>
              <a:rPr lang="en-US" altLang="zh-CN" b="1" dirty="0" smtClean="0">
                <a:solidFill>
                  <a:srgbClr val="FF0000"/>
                </a:solidFill>
              </a:rPr>
              <a:t>:</a:t>
            </a:r>
            <a:r>
              <a:rPr lang="zh-CN" altLang="en-US" b="1" dirty="0" smtClean="0">
                <a:solidFill>
                  <a:srgbClr val="FF0000"/>
                </a:solidFill>
              </a:rPr>
              <a:t>（</a:t>
            </a:r>
            <a:r>
              <a:rPr lang="en-US" altLang="zh-CN" b="1" dirty="0" smtClean="0">
                <a:solidFill>
                  <a:srgbClr val="FF0000"/>
                </a:solidFill>
              </a:rPr>
              <a:t>1</a:t>
            </a:r>
            <a:r>
              <a:rPr lang="zh-CN" altLang="en-US" b="1" dirty="0" smtClean="0">
                <a:solidFill>
                  <a:srgbClr val="FF0000"/>
                </a:solidFill>
              </a:rPr>
              <a:t>）考虑其他参量（找一个关键的目标参量），不仅局限于蠕变性能</a:t>
            </a:r>
            <a:endParaRPr lang="en-US" altLang="zh-CN" b="1" dirty="0" smtClean="0">
              <a:solidFill>
                <a:srgbClr val="FF0000"/>
              </a:solidFill>
            </a:endParaRPr>
          </a:p>
          <a:p>
            <a:r>
              <a:rPr lang="en-US" altLang="zh-CN" b="1" dirty="0" smtClean="0">
                <a:solidFill>
                  <a:srgbClr val="FF0000"/>
                </a:solidFill>
              </a:rPr>
              <a:t>(2) </a:t>
            </a:r>
            <a:r>
              <a:rPr lang="zh-CN" altLang="en-US" b="1" dirty="0" smtClean="0">
                <a:solidFill>
                  <a:srgbClr val="FF0000"/>
                </a:solidFill>
              </a:rPr>
              <a:t>收集更多的蠕变性能数据，使分析结果具有更强的可靠性。</a:t>
            </a:r>
            <a:endParaRPr lang="zh-CN" altLang="en-US" b="1" dirty="0">
              <a:solidFill>
                <a:srgbClr val="FF0000"/>
              </a:solidFill>
            </a:endParaRPr>
          </a:p>
        </p:txBody>
      </p:sp>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 xmlns:a16="http://schemas.microsoft.com/office/drawing/2014/main"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pic>
        <p:nvPicPr>
          <p:cNvPr id="29" name="图片 28">
            <a:extLst>
              <a:ext uri="{FF2B5EF4-FFF2-40B4-BE49-F238E27FC236}">
                <a16:creationId xmlns="" xmlns:a16="http://schemas.microsoft.com/office/drawing/2014/main"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 xmlns:a16="http://schemas.microsoft.com/office/drawing/2014/main"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 xmlns:a16="http://schemas.microsoft.com/office/drawing/2014/main"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 xmlns:a16="http://schemas.microsoft.com/office/drawing/2014/main"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 xmlns:a16="http://schemas.microsoft.com/office/drawing/2014/main" val="1534108306"/>
                    </a:ext>
                  </a:extLst>
                </a:gridCol>
                <a:gridCol w="741562">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9" name="文本框 38">
            <a:extLst>
              <a:ext uri="{FF2B5EF4-FFF2-40B4-BE49-F238E27FC236}">
                <a16:creationId xmlns=""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 xmlns:a16="http://schemas.microsoft.com/office/drawing/2014/main" id="{69C5CC34-C9FF-42DE-95D7-5C586448A847}"/>
              </a:ext>
            </a:extLst>
          </p:cNvPr>
          <p:cNvGraphicFramePr>
            <a:graphicFrameLocks noGrp="1"/>
          </p:cNvGraphicFramePr>
          <p:nvPr>
            <p:extLst>
              <p:ext uri="{D42A27DB-BD31-4B8C-83A1-F6EECF244321}">
                <p14:modId xmlns:p14="http://schemas.microsoft.com/office/powerpoint/2010/main" val="3975317882"/>
              </p:ext>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42" name="矩形: 圆角 41">
            <a:extLst>
              <a:ext uri="{FF2B5EF4-FFF2-40B4-BE49-F238E27FC236}">
                <a16:creationId xmlns=""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 xmlns:a16="http://schemas.microsoft.com/office/drawing/2014/main" id="{4D473200-3A04-4BD9-A635-B2A774ED39EC}"/>
              </a:ext>
            </a:extLst>
          </p:cNvPr>
          <p:cNvSpPr/>
          <p:nvPr/>
        </p:nvSpPr>
        <p:spPr>
          <a:xfrm>
            <a:off x="7145192" y="4950455"/>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 xmlns:a16="http://schemas.microsoft.com/office/drawing/2014/main" id="{9E81CF7F-8376-4E7C-8404-974EFAECF276}"/>
              </a:ext>
            </a:extLst>
          </p:cNvPr>
          <p:cNvGraphicFramePr>
            <a:graphicFrameLocks noGrp="1"/>
          </p:cNvGraphicFramePr>
          <p:nvPr>
            <p:extLst/>
          </p:nvPr>
        </p:nvGraphicFramePr>
        <p:xfrm>
          <a:off x="354010" y="854395"/>
          <a:ext cx="8435979" cy="2502597"/>
        </p:xfrm>
        <a:graphic>
          <a:graphicData uri="http://schemas.openxmlformats.org/drawingml/2006/table">
            <a:tbl>
              <a:tblPr/>
              <a:tblGrid>
                <a:gridCol w="691473">
                  <a:extLst>
                    <a:ext uri="{9D8B030D-6E8A-4147-A177-3AD203B41FA5}">
                      <a16:colId xmlns="" xmlns:a16="http://schemas.microsoft.com/office/drawing/2014/main" val="3611895539"/>
                    </a:ext>
                  </a:extLst>
                </a:gridCol>
                <a:gridCol w="553179">
                  <a:extLst>
                    <a:ext uri="{9D8B030D-6E8A-4147-A177-3AD203B41FA5}">
                      <a16:colId xmlns="" xmlns:a16="http://schemas.microsoft.com/office/drawing/2014/main" val="3204564478"/>
                    </a:ext>
                  </a:extLst>
                </a:gridCol>
                <a:gridCol w="553179">
                  <a:extLst>
                    <a:ext uri="{9D8B030D-6E8A-4147-A177-3AD203B41FA5}">
                      <a16:colId xmlns="" xmlns:a16="http://schemas.microsoft.com/office/drawing/2014/main" val="1103732708"/>
                    </a:ext>
                  </a:extLst>
                </a:gridCol>
                <a:gridCol w="553179">
                  <a:extLst>
                    <a:ext uri="{9D8B030D-6E8A-4147-A177-3AD203B41FA5}">
                      <a16:colId xmlns="" xmlns:a16="http://schemas.microsoft.com/office/drawing/2014/main" val="3910922297"/>
                    </a:ext>
                  </a:extLst>
                </a:gridCol>
                <a:gridCol w="553179">
                  <a:extLst>
                    <a:ext uri="{9D8B030D-6E8A-4147-A177-3AD203B41FA5}">
                      <a16:colId xmlns="" xmlns:a16="http://schemas.microsoft.com/office/drawing/2014/main" val="1954706625"/>
                    </a:ext>
                  </a:extLst>
                </a:gridCol>
                <a:gridCol w="553179">
                  <a:extLst>
                    <a:ext uri="{9D8B030D-6E8A-4147-A177-3AD203B41FA5}">
                      <a16:colId xmlns="" xmlns:a16="http://schemas.microsoft.com/office/drawing/2014/main" val="3929837761"/>
                    </a:ext>
                  </a:extLst>
                </a:gridCol>
                <a:gridCol w="553179">
                  <a:extLst>
                    <a:ext uri="{9D8B030D-6E8A-4147-A177-3AD203B41FA5}">
                      <a16:colId xmlns="" xmlns:a16="http://schemas.microsoft.com/office/drawing/2014/main" val="4012592956"/>
                    </a:ext>
                  </a:extLst>
                </a:gridCol>
                <a:gridCol w="553179">
                  <a:extLst>
                    <a:ext uri="{9D8B030D-6E8A-4147-A177-3AD203B41FA5}">
                      <a16:colId xmlns="" xmlns:a16="http://schemas.microsoft.com/office/drawing/2014/main" val="1868779250"/>
                    </a:ext>
                  </a:extLst>
                </a:gridCol>
                <a:gridCol w="553179">
                  <a:extLst>
                    <a:ext uri="{9D8B030D-6E8A-4147-A177-3AD203B41FA5}">
                      <a16:colId xmlns="" xmlns:a16="http://schemas.microsoft.com/office/drawing/2014/main" val="1099702673"/>
                    </a:ext>
                  </a:extLst>
                </a:gridCol>
                <a:gridCol w="553179">
                  <a:extLst>
                    <a:ext uri="{9D8B030D-6E8A-4147-A177-3AD203B41FA5}">
                      <a16:colId xmlns="" xmlns:a16="http://schemas.microsoft.com/office/drawing/2014/main" val="3483588461"/>
                    </a:ext>
                  </a:extLst>
                </a:gridCol>
                <a:gridCol w="553179">
                  <a:extLst>
                    <a:ext uri="{9D8B030D-6E8A-4147-A177-3AD203B41FA5}">
                      <a16:colId xmlns="" xmlns:a16="http://schemas.microsoft.com/office/drawing/2014/main" val="1667322919"/>
                    </a:ext>
                  </a:extLst>
                </a:gridCol>
                <a:gridCol w="553179">
                  <a:extLst>
                    <a:ext uri="{9D8B030D-6E8A-4147-A177-3AD203B41FA5}">
                      <a16:colId xmlns="" xmlns:a16="http://schemas.microsoft.com/office/drawing/2014/main" val="3349587401"/>
                    </a:ext>
                  </a:extLst>
                </a:gridCol>
                <a:gridCol w="553179">
                  <a:extLst>
                    <a:ext uri="{9D8B030D-6E8A-4147-A177-3AD203B41FA5}">
                      <a16:colId xmlns="" xmlns:a16="http://schemas.microsoft.com/office/drawing/2014/main" val="2612964893"/>
                    </a:ext>
                  </a:extLst>
                </a:gridCol>
                <a:gridCol w="553179">
                  <a:extLst>
                    <a:ext uri="{9D8B030D-6E8A-4147-A177-3AD203B41FA5}">
                      <a16:colId xmlns="" xmlns:a16="http://schemas.microsoft.com/office/drawing/2014/main" val="3482620379"/>
                    </a:ext>
                  </a:extLst>
                </a:gridCol>
                <a:gridCol w="553179">
                  <a:extLst>
                    <a:ext uri="{9D8B030D-6E8A-4147-A177-3AD203B41FA5}">
                      <a16:colId xmlns="" xmlns:a16="http://schemas.microsoft.com/office/drawing/2014/main"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16033700"/>
                  </a:ext>
                </a:extLst>
              </a:tr>
            </a:tbl>
          </a:graphicData>
        </a:graphic>
      </p:graphicFrame>
      <p:graphicFrame>
        <p:nvGraphicFramePr>
          <p:cNvPr id="11" name="表格 10">
            <a:extLst>
              <a:ext uri="{FF2B5EF4-FFF2-40B4-BE49-F238E27FC236}">
                <a16:creationId xmlns="" xmlns:a16="http://schemas.microsoft.com/office/drawing/2014/main"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 xmlns:a16="http://schemas.microsoft.com/office/drawing/2014/main" val="1779634135"/>
                    </a:ext>
                  </a:extLst>
                </a:gridCol>
                <a:gridCol w="580571">
                  <a:extLst>
                    <a:ext uri="{9D8B030D-6E8A-4147-A177-3AD203B41FA5}">
                      <a16:colId xmlns="" xmlns:a16="http://schemas.microsoft.com/office/drawing/2014/main" val="1356658362"/>
                    </a:ext>
                  </a:extLst>
                </a:gridCol>
                <a:gridCol w="580571">
                  <a:extLst>
                    <a:ext uri="{9D8B030D-6E8A-4147-A177-3AD203B41FA5}">
                      <a16:colId xmlns="" xmlns:a16="http://schemas.microsoft.com/office/drawing/2014/main" val="192685544"/>
                    </a:ext>
                  </a:extLst>
                </a:gridCol>
                <a:gridCol w="580571">
                  <a:extLst>
                    <a:ext uri="{9D8B030D-6E8A-4147-A177-3AD203B41FA5}">
                      <a16:colId xmlns="" xmlns:a16="http://schemas.microsoft.com/office/drawing/2014/main" val="1977408526"/>
                    </a:ext>
                  </a:extLst>
                </a:gridCol>
                <a:gridCol w="580571">
                  <a:extLst>
                    <a:ext uri="{9D8B030D-6E8A-4147-A177-3AD203B41FA5}">
                      <a16:colId xmlns="" xmlns:a16="http://schemas.microsoft.com/office/drawing/2014/main" val="2387474668"/>
                    </a:ext>
                  </a:extLst>
                </a:gridCol>
                <a:gridCol w="580571">
                  <a:extLst>
                    <a:ext uri="{9D8B030D-6E8A-4147-A177-3AD203B41FA5}">
                      <a16:colId xmlns="" xmlns:a16="http://schemas.microsoft.com/office/drawing/2014/main" val="2514491046"/>
                    </a:ext>
                  </a:extLst>
                </a:gridCol>
                <a:gridCol w="580571">
                  <a:extLst>
                    <a:ext uri="{9D8B030D-6E8A-4147-A177-3AD203B41FA5}">
                      <a16:colId xmlns="" xmlns:a16="http://schemas.microsoft.com/office/drawing/2014/main" val="609626819"/>
                    </a:ext>
                  </a:extLst>
                </a:gridCol>
                <a:gridCol w="580571">
                  <a:extLst>
                    <a:ext uri="{9D8B030D-6E8A-4147-A177-3AD203B41FA5}">
                      <a16:colId xmlns="" xmlns:a16="http://schemas.microsoft.com/office/drawing/2014/main" val="1119485165"/>
                    </a:ext>
                  </a:extLst>
                </a:gridCol>
                <a:gridCol w="580571">
                  <a:extLst>
                    <a:ext uri="{9D8B030D-6E8A-4147-A177-3AD203B41FA5}">
                      <a16:colId xmlns="" xmlns:a16="http://schemas.microsoft.com/office/drawing/2014/main" val="1724833581"/>
                    </a:ext>
                  </a:extLst>
                </a:gridCol>
                <a:gridCol w="725714">
                  <a:extLst>
                    <a:ext uri="{9D8B030D-6E8A-4147-A177-3AD203B41FA5}">
                      <a16:colId xmlns="" xmlns:a16="http://schemas.microsoft.com/office/drawing/2014/main"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12042414"/>
                  </a:ext>
                </a:extLst>
              </a:tr>
            </a:tbl>
          </a:graphicData>
        </a:graphic>
      </p:graphicFrame>
      <p:sp>
        <p:nvSpPr>
          <p:cNvPr id="12" name="矩形 11">
            <a:extLst>
              <a:ext uri="{FF2B5EF4-FFF2-40B4-BE49-F238E27FC236}">
                <a16:creationId xmlns="" xmlns:a16="http://schemas.microsoft.com/office/drawing/2014/main"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 xmlns:a16="http://schemas.microsoft.com/office/drawing/2014/main"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 xmlns:a16="http://schemas.microsoft.com/office/drawing/2014/main"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 xmlns:a16="http://schemas.microsoft.com/office/drawing/2014/main"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 xmlns:a16="http://schemas.microsoft.com/office/drawing/2014/main"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 xmlns:a16="http://schemas.microsoft.com/office/drawing/2014/main"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33D18B45-F361-448C-A6AF-D1CDB277576E}"/>
              </a:ext>
            </a:extLst>
          </p:cNvPr>
          <p:cNvSpPr txBox="1"/>
          <p:nvPr/>
        </p:nvSpPr>
        <p:spPr>
          <a:xfrm>
            <a:off x="2880353" y="1847467"/>
            <a:ext cx="2880320" cy="830997"/>
          </a:xfrm>
          <a:prstGeom prst="rect">
            <a:avLst/>
          </a:prstGeom>
          <a:noFill/>
        </p:spPr>
        <p:txBody>
          <a:bodyPr wrap="square" rtlCol="0">
            <a:spAutoFit/>
          </a:bodyPr>
          <a:lstStyle/>
          <a:p>
            <a:r>
              <a:rPr lang="en-US" altLang="zh-CN" sz="1600" dirty="0"/>
              <a:t>2.Re</a:t>
            </a:r>
            <a:r>
              <a:rPr lang="zh-CN" altLang="en-US" sz="1600" dirty="0"/>
              <a:t>元素最小值为</a:t>
            </a:r>
            <a:r>
              <a:rPr lang="en-US" altLang="zh-CN" sz="1600" dirty="0"/>
              <a:t>0</a:t>
            </a:r>
            <a:r>
              <a:rPr lang="zh-CN" altLang="en-US" sz="1600" dirty="0"/>
              <a:t>，最大值为</a:t>
            </a:r>
            <a:r>
              <a:rPr lang="en-US" altLang="zh-CN" sz="1600" dirty="0"/>
              <a:t>7.5</a:t>
            </a:r>
            <a:r>
              <a:rPr lang="zh-CN" altLang="en-US" sz="1600" dirty="0"/>
              <a:t>，结合中位数</a:t>
            </a:r>
            <a:r>
              <a:rPr lang="en-US" altLang="zh-CN" sz="1600" dirty="0"/>
              <a:t>3</a:t>
            </a:r>
            <a:r>
              <a:rPr lang="zh-CN" altLang="en-US" sz="1600" dirty="0"/>
              <a:t>，可以得知样本包含了不同代的合金。</a:t>
            </a:r>
          </a:p>
        </p:txBody>
      </p:sp>
      <p:sp>
        <p:nvSpPr>
          <p:cNvPr id="15" name="对话气泡: 矩形 14">
            <a:extLst>
              <a:ext uri="{FF2B5EF4-FFF2-40B4-BE49-F238E27FC236}">
                <a16:creationId xmlns="" xmlns:a16="http://schemas.microsoft.com/office/drawing/2014/main" id="{71153FF0-F775-4156-91A6-F5B78414EF56}"/>
              </a:ext>
            </a:extLst>
          </p:cNvPr>
          <p:cNvSpPr/>
          <p:nvPr/>
        </p:nvSpPr>
        <p:spPr>
          <a:xfrm>
            <a:off x="1975981" y="1930310"/>
            <a:ext cx="3190044"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 xmlns:a16="http://schemas.microsoft.com/office/drawing/2014/main" id="{AFEF863D-45D3-4B81-94C0-AA65BEFFC3B0}"/>
              </a:ext>
            </a:extLst>
          </p:cNvPr>
          <p:cNvSpPr txBox="1"/>
          <p:nvPr/>
        </p:nvSpPr>
        <p:spPr>
          <a:xfrm>
            <a:off x="1958020" y="2027820"/>
            <a:ext cx="3334060" cy="584775"/>
          </a:xfrm>
          <a:prstGeom prst="rect">
            <a:avLst/>
          </a:prstGeom>
          <a:noFill/>
        </p:spPr>
        <p:txBody>
          <a:bodyPr wrap="square" rtlCol="0">
            <a:spAutoFit/>
          </a:bodyPr>
          <a:lstStyle/>
          <a:p>
            <a:r>
              <a:rPr lang="en-US" altLang="zh-CN" sz="1600" dirty="0"/>
              <a:t>1.</a:t>
            </a:r>
            <a:r>
              <a:rPr lang="zh-CN" altLang="en-US" sz="1600" dirty="0"/>
              <a:t>样本的数量为</a:t>
            </a:r>
            <a:r>
              <a:rPr lang="en-US" altLang="zh-CN" sz="1600" dirty="0"/>
              <a:t>276</a:t>
            </a:r>
            <a:r>
              <a:rPr lang="zh-CN" altLang="en-US" sz="1600" dirty="0"/>
              <a:t>，而维度缺有</a:t>
            </a:r>
            <a:r>
              <a:rPr lang="en-US" altLang="zh-CN" sz="1600" dirty="0"/>
              <a:t>22</a:t>
            </a:r>
            <a:r>
              <a:rPr lang="zh-CN" altLang="en-US" sz="1600" dirty="0"/>
              <a:t>维，所以它是一个高维的小样本。</a:t>
            </a:r>
          </a:p>
        </p:txBody>
      </p:sp>
      <p:sp>
        <p:nvSpPr>
          <p:cNvPr id="17" name="矩形 16">
            <a:extLst>
              <a:ext uri="{FF2B5EF4-FFF2-40B4-BE49-F238E27FC236}">
                <a16:creationId xmlns="" xmlns:a16="http://schemas.microsoft.com/office/drawing/2014/main"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 xmlns:a16="http://schemas.microsoft.com/office/drawing/2014/main"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94649914-DF04-4A6D-9959-CEB68CDB6B01}"/>
              </a:ext>
            </a:extLst>
          </p:cNvPr>
          <p:cNvSpPr txBox="1"/>
          <p:nvPr/>
        </p:nvSpPr>
        <p:spPr>
          <a:xfrm>
            <a:off x="5466346" y="892302"/>
            <a:ext cx="3021271" cy="830997"/>
          </a:xfrm>
          <a:prstGeom prst="rect">
            <a:avLst/>
          </a:prstGeom>
          <a:noFill/>
        </p:spPr>
        <p:txBody>
          <a:bodyPr wrap="square" rtlCol="0">
            <a:spAutoFit/>
          </a:bodyPr>
          <a:lstStyle/>
          <a:p>
            <a:r>
              <a:rPr lang="en-US" altLang="zh-CN" sz="1600" dirty="0"/>
              <a:t>3.</a:t>
            </a:r>
            <a:r>
              <a:rPr lang="zh-CN" altLang="en-US" sz="1600" dirty="0"/>
              <a:t>根据各元素的最大值最小值和均值可以看出，所有元素的质量分数均无异常</a:t>
            </a:r>
            <a:r>
              <a:rPr lang="zh-CN" altLang="en-US" sz="1400" dirty="0"/>
              <a:t>。</a:t>
            </a:r>
          </a:p>
        </p:txBody>
      </p:sp>
      <p:grpSp>
        <p:nvGrpSpPr>
          <p:cNvPr id="29" name="组合 28">
            <a:extLst>
              <a:ext uri="{FF2B5EF4-FFF2-40B4-BE49-F238E27FC236}">
                <a16:creationId xmlns="" xmlns:a16="http://schemas.microsoft.com/office/drawing/2014/main" id="{B0692D1B-0E88-44CE-8F4B-F8C64542A50F}"/>
              </a:ext>
            </a:extLst>
          </p:cNvPr>
          <p:cNvGrpSpPr/>
          <p:nvPr/>
        </p:nvGrpSpPr>
        <p:grpSpPr>
          <a:xfrm>
            <a:off x="544604" y="4062757"/>
            <a:ext cx="5905402" cy="2687171"/>
            <a:chOff x="544604" y="4062757"/>
            <a:chExt cx="5905402" cy="2687171"/>
          </a:xfrm>
        </p:grpSpPr>
        <p:sp>
          <p:nvSpPr>
            <p:cNvPr id="22" name="矩形 21">
              <a:extLst>
                <a:ext uri="{FF2B5EF4-FFF2-40B4-BE49-F238E27FC236}">
                  <a16:creationId xmlns="" xmlns:a16="http://schemas.microsoft.com/office/drawing/2014/main"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 xmlns:a16="http://schemas.microsoft.com/office/drawing/2014/main" id="{10CB90D0-9B57-4D4B-80B0-4374D9667A3E}"/>
                </a:ext>
              </a:extLst>
            </p:cNvPr>
            <p:cNvSpPr/>
            <p:nvPr/>
          </p:nvSpPr>
          <p:spPr>
            <a:xfrm>
              <a:off x="544604" y="4062757"/>
              <a:ext cx="4275725" cy="1361326"/>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 xmlns:a16="http://schemas.microsoft.com/office/drawing/2014/main" id="{B09D6E9B-9176-44CA-97E3-FB8BAD54C17F}"/>
                </a:ext>
              </a:extLst>
            </p:cNvPr>
            <p:cNvSpPr txBox="1"/>
            <p:nvPr/>
          </p:nvSpPr>
          <p:spPr>
            <a:xfrm>
              <a:off x="572534" y="4110166"/>
              <a:ext cx="4247795" cy="1323439"/>
            </a:xfrm>
            <a:prstGeom prst="rect">
              <a:avLst/>
            </a:prstGeom>
            <a:noFill/>
          </p:spPr>
          <p:txBody>
            <a:bodyPr wrap="square" rtlCol="0">
              <a:spAutoFit/>
            </a:bodyPr>
            <a:lstStyle/>
            <a:p>
              <a:r>
                <a:rPr lang="en-US" altLang="zh-CN" sz="1600" dirty="0"/>
                <a:t>5.</a:t>
              </a:r>
              <a:r>
                <a:rPr lang="zh-CN" altLang="en-US" sz="1600" dirty="0"/>
                <a:t>蠕变寿命最高为</a:t>
              </a:r>
              <a:r>
                <a:rPr lang="en-US" altLang="zh-CN" sz="1600" dirty="0"/>
                <a:t>6910,</a:t>
              </a:r>
              <a:r>
                <a:rPr lang="zh-CN" altLang="en-US" sz="1600" dirty="0"/>
                <a:t>最低为</a:t>
              </a:r>
              <a:r>
                <a:rPr lang="en-US" altLang="zh-CN" sz="1600" dirty="0"/>
                <a:t>30</a:t>
              </a:r>
              <a:r>
                <a:rPr lang="zh-CN" altLang="en-US" sz="1600" dirty="0"/>
                <a:t>，变化幅度为</a:t>
              </a:r>
              <a:r>
                <a:rPr lang="en-US" altLang="zh-CN" sz="1600" dirty="0"/>
                <a:t>6880</a:t>
              </a:r>
              <a:r>
                <a:rPr lang="zh-CN" altLang="en-US" sz="1600" dirty="0"/>
                <a:t>，而它的</a:t>
              </a:r>
              <a:r>
                <a:rPr lang="en-US" altLang="zh-CN" sz="1600" dirty="0"/>
                <a:t>25%</a:t>
              </a:r>
              <a:r>
                <a:rPr lang="zh-CN" altLang="en-US" sz="1600" dirty="0"/>
                <a:t>为</a:t>
              </a:r>
              <a:r>
                <a:rPr lang="en-US" altLang="zh-CN" sz="1600" dirty="0"/>
                <a:t>75.9</a:t>
              </a:r>
              <a:r>
                <a:rPr lang="zh-CN" altLang="en-US" sz="1600" dirty="0"/>
                <a:t>，</a:t>
              </a:r>
              <a:r>
                <a:rPr lang="en-US" altLang="zh-CN" sz="1600" dirty="0"/>
                <a:t>75%</a:t>
              </a:r>
              <a:r>
                <a:rPr lang="zh-CN" altLang="en-US" sz="1600" dirty="0"/>
                <a:t>分位为</a:t>
              </a:r>
              <a:r>
                <a:rPr lang="en-US" altLang="zh-CN" sz="1600" dirty="0"/>
                <a:t>526.3</a:t>
              </a:r>
              <a:r>
                <a:rPr lang="zh-CN" altLang="en-US" sz="1600" dirty="0"/>
                <a:t>，变化幅度为</a:t>
              </a:r>
              <a:r>
                <a:rPr lang="en-US" altLang="zh-CN" sz="1600" dirty="0"/>
                <a:t>450.4</a:t>
              </a:r>
              <a:r>
                <a:rPr lang="zh-CN" altLang="en-US" sz="1600" dirty="0"/>
                <a:t>远小于整体的变化幅度，说明它的样本主要分布在</a:t>
              </a:r>
              <a:r>
                <a:rPr lang="en-US" altLang="zh-CN" sz="1600" dirty="0"/>
                <a:t>30</a:t>
              </a:r>
              <a:r>
                <a:rPr lang="zh-CN" altLang="en-US" sz="1600" dirty="0"/>
                <a:t>到</a:t>
              </a:r>
              <a:r>
                <a:rPr lang="en-US" altLang="zh-CN" sz="1600" dirty="0"/>
                <a:t>550</a:t>
              </a:r>
              <a:r>
                <a:rPr lang="zh-CN" altLang="en-US" sz="1600" dirty="0"/>
                <a:t>之间，可以看出这个</a:t>
              </a:r>
              <a:r>
                <a:rPr lang="zh-CN" altLang="en-US" sz="1600" b="1" dirty="0">
                  <a:solidFill>
                    <a:srgbClr val="FF0000"/>
                  </a:solidFill>
                </a:rPr>
                <a:t>样本集合是不均衡</a:t>
              </a:r>
              <a:r>
                <a:rPr lang="zh-CN" altLang="en-US" sz="1600" dirty="0"/>
                <a:t>的。</a:t>
              </a:r>
            </a:p>
          </p:txBody>
        </p:sp>
      </p:grpSp>
      <p:grpSp>
        <p:nvGrpSpPr>
          <p:cNvPr id="10" name="组合 9">
            <a:extLst>
              <a:ext uri="{FF2B5EF4-FFF2-40B4-BE49-F238E27FC236}">
                <a16:creationId xmlns="" xmlns:a16="http://schemas.microsoft.com/office/drawing/2014/main" id="{F5298CD8-3593-4639-B39D-CA7152F31D7A}"/>
              </a:ext>
            </a:extLst>
          </p:cNvPr>
          <p:cNvGrpSpPr/>
          <p:nvPr/>
        </p:nvGrpSpPr>
        <p:grpSpPr>
          <a:xfrm>
            <a:off x="1122433" y="5517232"/>
            <a:ext cx="4601695" cy="1232696"/>
            <a:chOff x="1122433" y="5517232"/>
            <a:chExt cx="4601695" cy="1232696"/>
          </a:xfrm>
        </p:grpSpPr>
        <p:sp>
          <p:nvSpPr>
            <p:cNvPr id="23" name="矩形 22">
              <a:extLst>
                <a:ext uri="{FF2B5EF4-FFF2-40B4-BE49-F238E27FC236}">
                  <a16:creationId xmlns="" xmlns:a16="http://schemas.microsoft.com/office/drawing/2014/main"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 xmlns:a16="http://schemas.microsoft.com/office/drawing/2014/main" id="{CE183C22-BE2D-4450-8855-D7F981CBF06A}"/>
                </a:ext>
              </a:extLst>
            </p:cNvPr>
            <p:cNvSpPr/>
            <p:nvPr/>
          </p:nvSpPr>
          <p:spPr>
            <a:xfrm>
              <a:off x="1145301" y="5592415"/>
              <a:ext cx="3013145"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 xmlns:a16="http://schemas.microsoft.com/office/drawing/2014/main" id="{CFB45895-0D18-43E3-86C1-BE1986D58A20}"/>
                </a:ext>
              </a:extLst>
            </p:cNvPr>
            <p:cNvSpPr txBox="1"/>
            <p:nvPr/>
          </p:nvSpPr>
          <p:spPr>
            <a:xfrm>
              <a:off x="1122433" y="5566343"/>
              <a:ext cx="3238479" cy="1077218"/>
            </a:xfrm>
            <a:prstGeom prst="rect">
              <a:avLst/>
            </a:prstGeom>
            <a:noFill/>
          </p:spPr>
          <p:txBody>
            <a:bodyPr wrap="square" rtlCol="0">
              <a:spAutoFit/>
            </a:bodyPr>
            <a:lstStyle/>
            <a:p>
              <a:r>
                <a:rPr lang="en-US" altLang="zh-CN" sz="1600" dirty="0"/>
                <a:t>4.</a:t>
              </a:r>
              <a:r>
                <a:rPr lang="zh-CN" altLang="en-US" sz="1600" dirty="0"/>
                <a:t>温度的范围变化幅度为</a:t>
              </a:r>
              <a:r>
                <a:rPr lang="en-US" altLang="zh-CN" sz="1600" dirty="0"/>
                <a:t>1596</a:t>
              </a:r>
              <a:r>
                <a:rPr lang="zh-CN" altLang="en-US" sz="1600" dirty="0"/>
                <a:t>℃，外部应力分布变化幅度为</a:t>
              </a:r>
              <a:r>
                <a:rPr lang="en-US" altLang="zh-CN" sz="1600" dirty="0"/>
                <a:t>689MPa,</a:t>
              </a:r>
              <a:r>
                <a:rPr lang="zh-CN" altLang="en-US" sz="1600" dirty="0"/>
                <a:t>条件变化幅度很大，而外部条件是影响蠕变寿命的重要因素。</a:t>
              </a:r>
            </a:p>
          </p:txBody>
        </p:sp>
      </p:grpSp>
      <p:sp>
        <p:nvSpPr>
          <p:cNvPr id="28" name="标题 1">
            <a:extLst>
              <a:ext uri="{FF2B5EF4-FFF2-40B4-BE49-F238E27FC236}">
                <a16:creationId xmlns="" xmlns:a16="http://schemas.microsoft.com/office/drawing/2014/main"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 xmlns:a16="http://schemas.microsoft.com/office/drawing/2014/main"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 xmlns:a16="http://schemas.microsoft.com/office/drawing/2014/main"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 xmlns:a16="http://schemas.microsoft.com/office/drawing/2014/main"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 xmlns:a16="http://schemas.microsoft.com/office/drawing/2014/main" id="{071EC266-0821-4CB9-B42E-D700F86065B4}"/>
                </a:ext>
              </a:extLst>
            </p:cNvPr>
            <p:cNvPicPr>
              <a:picLocks noChangeAspect="1"/>
            </p:cNvPicPr>
            <p:nvPr/>
          </p:nvPicPr>
          <p:blipFill rotWithShape="1">
            <a:blip r:embed="rId3"/>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 xmlns:a16="http://schemas.microsoft.com/office/drawing/2014/main"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 xmlns:a16="http://schemas.microsoft.com/office/drawing/2014/main" id="{9BA56B83-3129-49E9-80FB-A0A401703BE1}"/>
              </a:ext>
            </a:extLst>
          </p:cNvPr>
          <p:cNvPicPr>
            <a:picLocks noChangeAspect="1"/>
          </p:cNvPicPr>
          <p:nvPr/>
        </p:nvPicPr>
        <p:blipFill>
          <a:blip r:embed="rId4"/>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 xmlns:a16="http://schemas.microsoft.com/office/drawing/2014/main"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44AADF69-B601-43DC-906C-FC4A31586737}"/>
              </a:ext>
            </a:extLst>
          </p:cNvPr>
          <p:cNvSpPr txBox="1"/>
          <p:nvPr/>
        </p:nvSpPr>
        <p:spPr>
          <a:xfrm>
            <a:off x="3626920" y="1430056"/>
            <a:ext cx="4498151"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dirty="0">
                <a:ln w="0"/>
                <a:solidFill>
                  <a:schemeClr val="tx1"/>
                </a:solidFill>
                <a:effectLst>
                  <a:outerShdw blurRad="38100" dist="19050" dir="2700000" algn="tl" rotWithShape="0">
                    <a:schemeClr val="dk1">
                      <a:alpha val="40000"/>
                    </a:schemeClr>
                  </a:outerShdw>
                </a:effectLst>
              </a:rPr>
              <a:t>数据的多体系问题：</a:t>
            </a:r>
            <a:endParaRPr lang="en-US" altLang="zh-CN" sz="1600" dirty="0">
              <a:ln w="0"/>
              <a:solidFill>
                <a:schemeClr val="tx1"/>
              </a:solidFill>
              <a:effectLst>
                <a:outerShdw blurRad="38100" dist="19050" dir="2700000" algn="tl" rotWithShape="0">
                  <a:schemeClr val="dk1">
                    <a:alpha val="40000"/>
                  </a:schemeClr>
                </a:outerShdw>
              </a:effectLst>
            </a:endParaRPr>
          </a:p>
          <a:p>
            <a:r>
              <a:rPr lang="zh-CN" altLang="en-US" sz="1600" dirty="0">
                <a:ln w="0"/>
                <a:solidFill>
                  <a:schemeClr val="tx1"/>
                </a:solidFill>
              </a:rPr>
              <a:t>从统计层面看我们收集的数据，可以看出</a:t>
            </a:r>
            <a:r>
              <a:rPr lang="en-US" altLang="zh-CN" sz="1600" dirty="0">
                <a:ln w="0"/>
                <a:solidFill>
                  <a:schemeClr val="tx1"/>
                </a:solidFill>
              </a:rPr>
              <a:t>Re</a:t>
            </a:r>
            <a:r>
              <a:rPr lang="zh-CN" altLang="en-US" sz="1600" dirty="0">
                <a:ln w="0"/>
                <a:solidFill>
                  <a:schemeClr val="tx1"/>
                </a:solidFill>
              </a:rPr>
              <a:t>的含量分布在</a:t>
            </a:r>
            <a:r>
              <a:rPr lang="en-US" altLang="zh-CN" sz="1600" dirty="0">
                <a:ln w="0"/>
                <a:solidFill>
                  <a:schemeClr val="tx1"/>
                </a:solidFill>
              </a:rPr>
              <a:t>0-7.5</a:t>
            </a:r>
            <a:r>
              <a:rPr lang="zh-CN" altLang="en-US" sz="1600" dirty="0">
                <a:ln w="0"/>
                <a:solidFill>
                  <a:schemeClr val="tx1"/>
                </a:solidFill>
              </a:rPr>
              <a:t>之间，收集的数据确实包含了不同代系的合金，如图，该篇专利中的数据有不含有</a:t>
            </a:r>
            <a:r>
              <a:rPr lang="en-US" altLang="zh-CN" sz="1600" dirty="0">
                <a:ln w="0"/>
                <a:solidFill>
                  <a:schemeClr val="tx1"/>
                </a:solidFill>
              </a:rPr>
              <a:t>Re</a:t>
            </a:r>
            <a:r>
              <a:rPr lang="zh-CN" altLang="en-US" sz="1600" dirty="0">
                <a:ln w="0"/>
                <a:solidFill>
                  <a:schemeClr val="tx1"/>
                </a:solidFill>
              </a:rPr>
              <a:t>的一代合金</a:t>
            </a:r>
            <a:r>
              <a:rPr lang="en-US" altLang="zh-CN" sz="1600" dirty="0">
                <a:ln w="0"/>
                <a:solidFill>
                  <a:schemeClr val="tx1"/>
                </a:solidFill>
              </a:rPr>
              <a:t>CMSX-2,</a:t>
            </a:r>
            <a:r>
              <a:rPr lang="zh-CN" altLang="en-US" sz="1600" dirty="0">
                <a:ln w="0"/>
                <a:solidFill>
                  <a:schemeClr val="tx1"/>
                </a:solidFill>
              </a:rPr>
              <a:t>还有</a:t>
            </a:r>
            <a:r>
              <a:rPr lang="en-US" altLang="zh-CN" sz="1600" dirty="0">
                <a:ln w="0"/>
                <a:solidFill>
                  <a:schemeClr val="tx1"/>
                </a:solidFill>
              </a:rPr>
              <a:t>3%Re</a:t>
            </a:r>
            <a:r>
              <a:rPr lang="zh-CN" altLang="en-US" sz="1600" dirty="0">
                <a:ln w="0"/>
                <a:solidFill>
                  <a:schemeClr val="tx1"/>
                </a:solidFill>
              </a:rPr>
              <a:t>的二代合金</a:t>
            </a:r>
            <a:r>
              <a:rPr lang="en-US" altLang="zh-CN" sz="1600" dirty="0">
                <a:ln w="0"/>
                <a:solidFill>
                  <a:schemeClr val="tx1"/>
                </a:solidFill>
              </a:rPr>
              <a:t>Rene N5</a:t>
            </a:r>
            <a:r>
              <a:rPr lang="zh-CN" altLang="en-US" sz="1600" dirty="0">
                <a:ln w="0"/>
                <a:solidFill>
                  <a:schemeClr val="tx1"/>
                </a:solidFill>
              </a:rPr>
              <a:t>和含有三代合金等。而不同代的合金蠕变属性差异很大。</a:t>
            </a:r>
            <a:endParaRPr lang="en-US" altLang="zh-CN" sz="1600" dirty="0">
              <a:ln w="0"/>
              <a:solidFill>
                <a:schemeClr val="tx1"/>
              </a:solidFill>
            </a:endParaRPr>
          </a:p>
          <a:p>
            <a:r>
              <a:rPr lang="zh-CN" altLang="en-US" sz="1600" b="1" dirty="0">
                <a:ln w="0"/>
                <a:solidFill>
                  <a:schemeClr val="tx1"/>
                </a:solidFill>
              </a:rPr>
              <a:t>在数据量小的情况下，不适合对所有体系合金统一建模。</a:t>
            </a:r>
            <a:endParaRPr lang="en-US" altLang="zh-CN" sz="1600" b="1" dirty="0">
              <a:ln w="0"/>
              <a:solidFill>
                <a:schemeClr val="tx1"/>
              </a:solidFill>
            </a:endParaRPr>
          </a:p>
        </p:txBody>
      </p:sp>
      <p:sp>
        <p:nvSpPr>
          <p:cNvPr id="22" name="文本框 21">
            <a:extLst>
              <a:ext uri="{FF2B5EF4-FFF2-40B4-BE49-F238E27FC236}">
                <a16:creationId xmlns="" xmlns:a16="http://schemas.microsoft.com/office/drawing/2014/main" id="{5AC11115-6623-4819-A690-DB4149DF4EA3}"/>
              </a:ext>
            </a:extLst>
          </p:cNvPr>
          <p:cNvSpPr txBox="1"/>
          <p:nvPr/>
        </p:nvSpPr>
        <p:spPr>
          <a:xfrm>
            <a:off x="728997" y="5084478"/>
            <a:ext cx="7504552" cy="1323439"/>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a:solidFill>
                  <a:schemeClr val="tx1"/>
                </a:solidFill>
              </a:rPr>
              <a:t>数据的多条件问题：</a:t>
            </a:r>
            <a:endParaRPr lang="en-US" altLang="zh-CN" sz="1600" b="1" dirty="0">
              <a:solidFill>
                <a:schemeClr val="tx1"/>
              </a:solidFill>
            </a:endParaRPr>
          </a:p>
          <a:p>
            <a:r>
              <a:rPr lang="zh-CN" altLang="en-US" sz="1600" dirty="0">
                <a:solidFill>
                  <a:schemeClr val="tx1"/>
                </a:solidFill>
              </a:rPr>
              <a:t>如图</a:t>
            </a:r>
            <a:r>
              <a:rPr lang="en-US" altLang="zh-CN" sz="1600" dirty="0">
                <a:solidFill>
                  <a:schemeClr val="tx1"/>
                </a:solidFill>
              </a:rPr>
              <a:t>DMS-3</a:t>
            </a:r>
            <a:r>
              <a:rPr lang="zh-CN" altLang="en-US" sz="1600" dirty="0">
                <a:solidFill>
                  <a:schemeClr val="tx1"/>
                </a:solidFill>
              </a:rPr>
              <a:t>在低温</a:t>
            </a:r>
            <a:r>
              <a:rPr lang="en-US" altLang="zh-CN" sz="1600" dirty="0">
                <a:solidFill>
                  <a:schemeClr val="tx1"/>
                </a:solidFill>
              </a:rPr>
              <a:t>(850)</a:t>
            </a:r>
            <a:r>
              <a:rPr lang="zh-CN" altLang="en-US" sz="1600" dirty="0">
                <a:solidFill>
                  <a:schemeClr val="tx1"/>
                </a:solidFill>
              </a:rPr>
              <a:t>高应力</a:t>
            </a:r>
            <a:r>
              <a:rPr lang="en-US" altLang="zh-CN" sz="1600" dirty="0">
                <a:solidFill>
                  <a:schemeClr val="tx1"/>
                </a:solidFill>
              </a:rPr>
              <a:t>(500)</a:t>
            </a:r>
            <a:r>
              <a:rPr lang="zh-CN" altLang="en-US" sz="1600" dirty="0">
                <a:solidFill>
                  <a:schemeClr val="tx1"/>
                </a:solidFill>
              </a:rPr>
              <a:t>条件下蠕变寿命为</a:t>
            </a:r>
            <a:r>
              <a:rPr lang="en-US" altLang="zh-CN" sz="1600" dirty="0">
                <a:solidFill>
                  <a:schemeClr val="tx1"/>
                </a:solidFill>
              </a:rPr>
              <a:t>3054</a:t>
            </a:r>
            <a:r>
              <a:rPr lang="zh-CN" altLang="en-US" sz="1600" dirty="0">
                <a:solidFill>
                  <a:schemeClr val="tx1"/>
                </a:solidFill>
              </a:rPr>
              <a:t>小时，而在高温</a:t>
            </a:r>
            <a:r>
              <a:rPr lang="en-US" altLang="zh-CN" sz="1600" dirty="0">
                <a:solidFill>
                  <a:schemeClr val="tx1"/>
                </a:solidFill>
              </a:rPr>
              <a:t>(1200)</a:t>
            </a:r>
            <a:r>
              <a:rPr lang="zh-CN" altLang="en-US" sz="1600" dirty="0">
                <a:solidFill>
                  <a:schemeClr val="tx1"/>
                </a:solidFill>
              </a:rPr>
              <a:t>低应力</a:t>
            </a:r>
            <a:r>
              <a:rPr lang="en-US" altLang="zh-CN" sz="1600" dirty="0">
                <a:solidFill>
                  <a:schemeClr val="tx1"/>
                </a:solidFill>
              </a:rPr>
              <a:t>(70)</a:t>
            </a:r>
            <a:r>
              <a:rPr lang="zh-CN" altLang="en-US" sz="1600" dirty="0">
                <a:solidFill>
                  <a:schemeClr val="tx1"/>
                </a:solidFill>
              </a:rPr>
              <a:t>条件下蠕变寿命仅为</a:t>
            </a:r>
            <a:r>
              <a:rPr lang="en-US" altLang="zh-CN" sz="1600" dirty="0">
                <a:solidFill>
                  <a:schemeClr val="tx1"/>
                </a:solidFill>
              </a:rPr>
              <a:t>261</a:t>
            </a:r>
            <a:r>
              <a:rPr lang="zh-CN" altLang="en-US" sz="1600" dirty="0">
                <a:solidFill>
                  <a:schemeClr val="tx1"/>
                </a:solidFill>
              </a:rPr>
              <a:t>小时。可以看出外部条件对蠕变寿命的影响很大，而收集的数据中存在不同的条件</a:t>
            </a:r>
            <a:r>
              <a:rPr lang="en-US" altLang="zh-CN" sz="1600" dirty="0">
                <a:solidFill>
                  <a:schemeClr val="tx1"/>
                </a:solidFill>
              </a:rPr>
              <a:t>(</a:t>
            </a:r>
            <a:r>
              <a:rPr lang="zh-CN" altLang="en-US" sz="1600" dirty="0">
                <a:solidFill>
                  <a:schemeClr val="tx1"/>
                </a:solidFill>
              </a:rPr>
              <a:t>高温低应力、高温高应力、低温高应力等</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r>
              <a:rPr lang="zh-CN" altLang="en-US" sz="1600" b="1" dirty="0">
                <a:solidFill>
                  <a:schemeClr val="tx1"/>
                </a:solidFill>
              </a:rPr>
              <a:t>在数据量小的情况下，不适合对所有条件的合金蠕变统一建模。</a:t>
            </a:r>
            <a:endParaRPr lang="en-US" altLang="zh-CN" sz="1600" b="1" dirty="0">
              <a:solidFill>
                <a:schemeClr val="tx1"/>
              </a:solidFill>
            </a:endParaRPr>
          </a:p>
        </p:txBody>
      </p:sp>
      <p:sp>
        <p:nvSpPr>
          <p:cNvPr id="18" name="标题 1">
            <a:extLst>
              <a:ext uri="{FF2B5EF4-FFF2-40B4-BE49-F238E27FC236}">
                <a16:creationId xmlns="" xmlns:a16="http://schemas.microsoft.com/office/drawing/2014/main"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 xmlns:a16="http://schemas.microsoft.com/office/drawing/2014/main"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 xmlns:a16="http://schemas.microsoft.com/office/drawing/2014/main"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 xmlns:a16="http://schemas.microsoft.com/office/drawing/2014/main"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 xmlns:a16="http://schemas.microsoft.com/office/drawing/2014/main"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 xmlns:a16="http://schemas.microsoft.com/office/drawing/2014/main"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 xmlns:a16="http://schemas.microsoft.com/office/drawing/2014/main"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 xmlns:a16="http://schemas.microsoft.com/office/drawing/2014/main"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 xmlns:a16="http://schemas.microsoft.com/office/drawing/2014/main"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 xmlns:a16="http://schemas.microsoft.com/office/drawing/2014/main"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 xmlns:a16="http://schemas.microsoft.com/office/drawing/2014/main"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 xmlns:a16="http://schemas.microsoft.com/office/drawing/2014/main"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 xmlns:a16="http://schemas.microsoft.com/office/drawing/2014/main"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 xmlns:a16="http://schemas.microsoft.com/office/drawing/2014/main"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 xmlns:a16="http://schemas.microsoft.com/office/drawing/2014/main"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 xmlns:a16="http://schemas.microsoft.com/office/drawing/2014/main"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 xmlns:a16="http://schemas.microsoft.com/office/drawing/2014/main"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 xmlns:a16="http://schemas.microsoft.com/office/drawing/2014/main"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 xmlns:a16="http://schemas.microsoft.com/office/drawing/2014/main"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 xmlns:a16="http://schemas.microsoft.com/office/drawing/2014/main"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 xmlns:a16="http://schemas.microsoft.com/office/drawing/2014/main"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 xmlns:a16="http://schemas.microsoft.com/office/drawing/2014/main"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 xmlns:a16="http://schemas.microsoft.com/office/drawing/2014/main"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 xmlns:a16="http://schemas.microsoft.com/office/drawing/2014/main"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 xmlns:a16="http://schemas.microsoft.com/office/drawing/2014/main"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 xmlns:a16="http://schemas.microsoft.com/office/drawing/2014/main"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 xmlns:a16="http://schemas.microsoft.com/office/drawing/2014/main"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 xmlns:a16="http://schemas.microsoft.com/office/drawing/2014/main"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 xmlns:a16="http://schemas.microsoft.com/office/drawing/2014/main"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 xmlns:a16="http://schemas.microsoft.com/office/drawing/2014/main"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 xmlns:a16="http://schemas.microsoft.com/office/drawing/2014/main"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 xmlns:a16="http://schemas.microsoft.com/office/drawing/2014/main"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 xmlns:a16="http://schemas.microsoft.com/office/drawing/2014/main"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 xmlns:a16="http://schemas.microsoft.com/office/drawing/2014/main"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 xmlns:a16="http://schemas.microsoft.com/office/drawing/2014/main"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 xmlns:a16="http://schemas.microsoft.com/office/drawing/2014/main"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 xmlns:a16="http://schemas.microsoft.com/office/drawing/2014/main"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 xmlns:a16="http://schemas.microsoft.com/office/drawing/2014/main"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 xmlns:a16="http://schemas.microsoft.com/office/drawing/2014/main"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 xmlns:a16="http://schemas.microsoft.com/office/drawing/2014/main"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 xmlns:a16="http://schemas.microsoft.com/office/drawing/2014/main"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 xmlns:a16="http://schemas.microsoft.com/office/drawing/2014/main"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 xmlns:a16="http://schemas.microsoft.com/office/drawing/2014/main"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 xmlns:a16="http://schemas.microsoft.com/office/drawing/2014/main" val="1439483190"/>
                    </a:ext>
                  </a:extLst>
                </a:gridCol>
                <a:gridCol w="594849">
                  <a:extLst>
                    <a:ext uri="{9D8B030D-6E8A-4147-A177-3AD203B41FA5}">
                      <a16:colId xmlns="" xmlns:a16="http://schemas.microsoft.com/office/drawing/2014/main" val="2576885436"/>
                    </a:ext>
                  </a:extLst>
                </a:gridCol>
                <a:gridCol w="594849">
                  <a:extLst>
                    <a:ext uri="{9D8B030D-6E8A-4147-A177-3AD203B41FA5}">
                      <a16:colId xmlns="" xmlns:a16="http://schemas.microsoft.com/office/drawing/2014/main" val="3336407589"/>
                    </a:ext>
                  </a:extLst>
                </a:gridCol>
                <a:gridCol w="594849">
                  <a:extLst>
                    <a:ext uri="{9D8B030D-6E8A-4147-A177-3AD203B41FA5}">
                      <a16:colId xmlns="" xmlns:a16="http://schemas.microsoft.com/office/drawing/2014/main" val="1527761999"/>
                    </a:ext>
                  </a:extLst>
                </a:gridCol>
                <a:gridCol w="594849">
                  <a:extLst>
                    <a:ext uri="{9D8B030D-6E8A-4147-A177-3AD203B41FA5}">
                      <a16:colId xmlns="" xmlns:a16="http://schemas.microsoft.com/office/drawing/2014/main" val="1601690249"/>
                    </a:ext>
                  </a:extLst>
                </a:gridCol>
                <a:gridCol w="594849">
                  <a:extLst>
                    <a:ext uri="{9D8B030D-6E8A-4147-A177-3AD203B41FA5}">
                      <a16:colId xmlns="" xmlns:a16="http://schemas.microsoft.com/office/drawing/2014/main" val="3733018591"/>
                    </a:ext>
                  </a:extLst>
                </a:gridCol>
                <a:gridCol w="594849">
                  <a:extLst>
                    <a:ext uri="{9D8B030D-6E8A-4147-A177-3AD203B41FA5}">
                      <a16:colId xmlns="" xmlns:a16="http://schemas.microsoft.com/office/drawing/2014/main" val="958442155"/>
                    </a:ext>
                  </a:extLst>
                </a:gridCol>
                <a:gridCol w="594849">
                  <a:extLst>
                    <a:ext uri="{9D8B030D-6E8A-4147-A177-3AD203B41FA5}">
                      <a16:colId xmlns="" xmlns:a16="http://schemas.microsoft.com/office/drawing/2014/main" val="2081320211"/>
                    </a:ext>
                  </a:extLst>
                </a:gridCol>
                <a:gridCol w="594849">
                  <a:extLst>
                    <a:ext uri="{9D8B030D-6E8A-4147-A177-3AD203B41FA5}">
                      <a16:colId xmlns="" xmlns:a16="http://schemas.microsoft.com/office/drawing/2014/main" val="2289204640"/>
                    </a:ext>
                  </a:extLst>
                </a:gridCol>
                <a:gridCol w="594849">
                  <a:extLst>
                    <a:ext uri="{9D8B030D-6E8A-4147-A177-3AD203B41FA5}">
                      <a16:colId xmlns="" xmlns:a16="http://schemas.microsoft.com/office/drawing/2014/main" val="2819402316"/>
                    </a:ext>
                  </a:extLst>
                </a:gridCol>
                <a:gridCol w="594849">
                  <a:extLst>
                    <a:ext uri="{9D8B030D-6E8A-4147-A177-3AD203B41FA5}">
                      <a16:colId xmlns="" xmlns:a16="http://schemas.microsoft.com/office/drawing/2014/main"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55560243"/>
                  </a:ext>
                </a:extLst>
              </a:tr>
            </a:tbl>
          </a:graphicData>
        </a:graphic>
      </p:graphicFrame>
      <p:graphicFrame>
        <p:nvGraphicFramePr>
          <p:cNvPr id="31" name="表格 30">
            <a:extLst>
              <a:ext uri="{FF2B5EF4-FFF2-40B4-BE49-F238E27FC236}">
                <a16:creationId xmlns="" xmlns:a16="http://schemas.microsoft.com/office/drawing/2014/main"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 xmlns:a16="http://schemas.microsoft.com/office/drawing/2014/main" val="2554892866"/>
                    </a:ext>
                  </a:extLst>
                </a:gridCol>
                <a:gridCol w="605267">
                  <a:extLst>
                    <a:ext uri="{9D8B030D-6E8A-4147-A177-3AD203B41FA5}">
                      <a16:colId xmlns="" xmlns:a16="http://schemas.microsoft.com/office/drawing/2014/main" val="576374990"/>
                    </a:ext>
                  </a:extLst>
                </a:gridCol>
                <a:gridCol w="605267">
                  <a:extLst>
                    <a:ext uri="{9D8B030D-6E8A-4147-A177-3AD203B41FA5}">
                      <a16:colId xmlns="" xmlns:a16="http://schemas.microsoft.com/office/drawing/2014/main" val="3781244830"/>
                    </a:ext>
                  </a:extLst>
                </a:gridCol>
                <a:gridCol w="605267">
                  <a:extLst>
                    <a:ext uri="{9D8B030D-6E8A-4147-A177-3AD203B41FA5}">
                      <a16:colId xmlns="" xmlns:a16="http://schemas.microsoft.com/office/drawing/2014/main" val="1286741818"/>
                    </a:ext>
                  </a:extLst>
                </a:gridCol>
                <a:gridCol w="605267">
                  <a:extLst>
                    <a:ext uri="{9D8B030D-6E8A-4147-A177-3AD203B41FA5}">
                      <a16:colId xmlns="" xmlns:a16="http://schemas.microsoft.com/office/drawing/2014/main" val="21622265"/>
                    </a:ext>
                  </a:extLst>
                </a:gridCol>
                <a:gridCol w="605267">
                  <a:extLst>
                    <a:ext uri="{9D8B030D-6E8A-4147-A177-3AD203B41FA5}">
                      <a16:colId xmlns="" xmlns:a16="http://schemas.microsoft.com/office/drawing/2014/main" val="3643157143"/>
                    </a:ext>
                  </a:extLst>
                </a:gridCol>
                <a:gridCol w="605267">
                  <a:extLst>
                    <a:ext uri="{9D8B030D-6E8A-4147-A177-3AD203B41FA5}">
                      <a16:colId xmlns="" xmlns:a16="http://schemas.microsoft.com/office/drawing/2014/main" val="3247118304"/>
                    </a:ext>
                  </a:extLst>
                </a:gridCol>
                <a:gridCol w="605267">
                  <a:extLst>
                    <a:ext uri="{9D8B030D-6E8A-4147-A177-3AD203B41FA5}">
                      <a16:colId xmlns="" xmlns:a16="http://schemas.microsoft.com/office/drawing/2014/main" val="3579566048"/>
                    </a:ext>
                  </a:extLst>
                </a:gridCol>
                <a:gridCol w="605267">
                  <a:extLst>
                    <a:ext uri="{9D8B030D-6E8A-4147-A177-3AD203B41FA5}">
                      <a16:colId xmlns="" xmlns:a16="http://schemas.microsoft.com/office/drawing/2014/main" val="3974376597"/>
                    </a:ext>
                  </a:extLst>
                </a:gridCol>
                <a:gridCol w="605267">
                  <a:extLst>
                    <a:ext uri="{9D8B030D-6E8A-4147-A177-3AD203B41FA5}">
                      <a16:colId xmlns="" xmlns:a16="http://schemas.microsoft.com/office/drawing/2014/main" val="60875659"/>
                    </a:ext>
                  </a:extLst>
                </a:gridCol>
                <a:gridCol w="605267">
                  <a:extLst>
                    <a:ext uri="{9D8B030D-6E8A-4147-A177-3AD203B41FA5}">
                      <a16:colId xmlns="" xmlns:a16="http://schemas.microsoft.com/office/drawing/2014/main"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1657642"/>
                  </a:ext>
                </a:extLst>
              </a:tr>
            </a:tbl>
          </a:graphicData>
        </a:graphic>
      </p:graphicFrame>
      <p:sp>
        <p:nvSpPr>
          <p:cNvPr id="33" name="对话气泡: 圆角矩形 32">
            <a:extLst>
              <a:ext uri="{FF2B5EF4-FFF2-40B4-BE49-F238E27FC236}">
                <a16:creationId xmlns="" xmlns:a16="http://schemas.microsoft.com/office/drawing/2014/main"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 xmlns:a16="http://schemas.microsoft.com/office/drawing/2014/main"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 xmlns:a16="http://schemas.microsoft.com/office/drawing/2014/main"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 xmlns:a16="http://schemas.microsoft.com/office/drawing/2014/main"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 xmlns:a16="http://schemas.microsoft.com/office/drawing/2014/main"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 xmlns:a16="http://schemas.microsoft.com/office/drawing/2014/main"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 xmlns:a16="http://schemas.microsoft.com/office/drawing/2014/main" id="{7D1492E2-2931-4A35-9B52-324415F70FC1}"/>
              </a:ext>
            </a:extLst>
          </p:cNvPr>
          <p:cNvGraphicFramePr>
            <a:graphicFrameLocks noGrp="1"/>
          </p:cNvGraphicFramePr>
          <p:nvPr>
            <p:extLst>
              <p:ext uri="{D42A27DB-BD31-4B8C-83A1-F6EECF244321}">
                <p14:modId xmlns:p14="http://schemas.microsoft.com/office/powerpoint/2010/main" val="886784049"/>
              </p:ext>
            </p:extLst>
          </p:nvPr>
        </p:nvGraphicFramePr>
        <p:xfrm>
          <a:off x="211088" y="4999936"/>
          <a:ext cx="6737180" cy="1295380"/>
        </p:xfrm>
        <a:graphic>
          <a:graphicData uri="http://schemas.openxmlformats.org/drawingml/2006/table">
            <a:tbl>
              <a:tblPr/>
              <a:tblGrid>
                <a:gridCol w="673718">
                  <a:extLst>
                    <a:ext uri="{9D8B030D-6E8A-4147-A177-3AD203B41FA5}">
                      <a16:colId xmlns="" xmlns:a16="http://schemas.microsoft.com/office/drawing/2014/main" val="3624412678"/>
                    </a:ext>
                  </a:extLst>
                </a:gridCol>
                <a:gridCol w="673718">
                  <a:extLst>
                    <a:ext uri="{9D8B030D-6E8A-4147-A177-3AD203B41FA5}">
                      <a16:colId xmlns="" xmlns:a16="http://schemas.microsoft.com/office/drawing/2014/main" val="3794694616"/>
                    </a:ext>
                  </a:extLst>
                </a:gridCol>
                <a:gridCol w="673718">
                  <a:extLst>
                    <a:ext uri="{9D8B030D-6E8A-4147-A177-3AD203B41FA5}">
                      <a16:colId xmlns="" xmlns:a16="http://schemas.microsoft.com/office/drawing/2014/main" val="1650696028"/>
                    </a:ext>
                  </a:extLst>
                </a:gridCol>
                <a:gridCol w="673718">
                  <a:extLst>
                    <a:ext uri="{9D8B030D-6E8A-4147-A177-3AD203B41FA5}">
                      <a16:colId xmlns="" xmlns:a16="http://schemas.microsoft.com/office/drawing/2014/main" val="1256582195"/>
                    </a:ext>
                  </a:extLst>
                </a:gridCol>
                <a:gridCol w="673718">
                  <a:extLst>
                    <a:ext uri="{9D8B030D-6E8A-4147-A177-3AD203B41FA5}">
                      <a16:colId xmlns="" xmlns:a16="http://schemas.microsoft.com/office/drawing/2014/main" val="944584932"/>
                    </a:ext>
                  </a:extLst>
                </a:gridCol>
                <a:gridCol w="673718">
                  <a:extLst>
                    <a:ext uri="{9D8B030D-6E8A-4147-A177-3AD203B41FA5}">
                      <a16:colId xmlns="" xmlns:a16="http://schemas.microsoft.com/office/drawing/2014/main" val="3476844594"/>
                    </a:ext>
                  </a:extLst>
                </a:gridCol>
                <a:gridCol w="673718">
                  <a:extLst>
                    <a:ext uri="{9D8B030D-6E8A-4147-A177-3AD203B41FA5}">
                      <a16:colId xmlns="" xmlns:a16="http://schemas.microsoft.com/office/drawing/2014/main" val="3973860335"/>
                    </a:ext>
                  </a:extLst>
                </a:gridCol>
                <a:gridCol w="673718">
                  <a:extLst>
                    <a:ext uri="{9D8B030D-6E8A-4147-A177-3AD203B41FA5}">
                      <a16:colId xmlns="" xmlns:a16="http://schemas.microsoft.com/office/drawing/2014/main" val="1757634808"/>
                    </a:ext>
                  </a:extLst>
                </a:gridCol>
                <a:gridCol w="673718">
                  <a:extLst>
                    <a:ext uri="{9D8B030D-6E8A-4147-A177-3AD203B41FA5}">
                      <a16:colId xmlns="" xmlns:a16="http://schemas.microsoft.com/office/drawing/2014/main" val="3004950045"/>
                    </a:ext>
                  </a:extLst>
                </a:gridCol>
                <a:gridCol w="673718">
                  <a:extLst>
                    <a:ext uri="{9D8B030D-6E8A-4147-A177-3AD203B41FA5}">
                      <a16:colId xmlns="" xmlns:a16="http://schemas.microsoft.com/office/drawing/2014/main"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1" i="0" u="none" strike="noStrike" dirty="0">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1" i="0" u="none" strike="noStrike" dirty="0">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 xmlns:a16="http://schemas.microsoft.com/office/drawing/2014/main"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69820198"/>
                  </a:ext>
                </a:extLst>
              </a:tr>
            </a:tbl>
          </a:graphicData>
        </a:graphic>
      </p:graphicFrame>
      <p:sp>
        <p:nvSpPr>
          <p:cNvPr id="6" name="矩形 5">
            <a:extLst>
              <a:ext uri="{FF2B5EF4-FFF2-40B4-BE49-F238E27FC236}">
                <a16:creationId xmlns="" xmlns:a16="http://schemas.microsoft.com/office/drawing/2014/main"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 xmlns:a16="http://schemas.microsoft.com/office/drawing/2014/main"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 xmlns:a16="http://schemas.microsoft.com/office/drawing/2014/main"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 xmlns:a16="http://schemas.microsoft.com/office/drawing/2014/main" id="{035CFDBA-E9AF-41DF-8F5E-CCCFD5A6FAC0}"/>
              </a:ext>
            </a:extLst>
          </p:cNvPr>
          <p:cNvGraphicFramePr>
            <a:graphicFrameLocks noGrp="1"/>
          </p:cNvGraphicFramePr>
          <p:nvPr>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 xmlns:a16="http://schemas.microsoft.com/office/drawing/2014/main" val="430543433"/>
                    </a:ext>
                  </a:extLst>
                </a:gridCol>
                <a:gridCol w="961475">
                  <a:extLst>
                    <a:ext uri="{9D8B030D-6E8A-4147-A177-3AD203B41FA5}">
                      <a16:colId xmlns="" xmlns:a16="http://schemas.microsoft.com/office/drawing/2014/main"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941863361"/>
                  </a:ext>
                </a:extLst>
              </a:tr>
            </a:tbl>
          </a:graphicData>
        </a:graphic>
      </p:graphicFrame>
      <p:sp>
        <p:nvSpPr>
          <p:cNvPr id="19" name="文本框 18">
            <a:extLst>
              <a:ext uri="{FF2B5EF4-FFF2-40B4-BE49-F238E27FC236}">
                <a16:creationId xmlns="" xmlns:a16="http://schemas.microsoft.com/office/drawing/2014/main"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 xmlns:a16="http://schemas.microsoft.com/office/drawing/2014/main"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 xmlns:a16="http://schemas.microsoft.com/office/drawing/2014/main"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 xmlns:a16="http://schemas.microsoft.com/office/drawing/2014/main"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 xmlns:a16="http://schemas.microsoft.com/office/drawing/2014/main"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 xmlns:a16="http://schemas.microsoft.com/office/drawing/2014/main"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 xmlns:a16="http://schemas.microsoft.com/office/drawing/2014/main" val="2843517915"/>
                    </a:ext>
                  </a:extLst>
                </a:gridCol>
                <a:gridCol w="1106125">
                  <a:extLst>
                    <a:ext uri="{9D8B030D-6E8A-4147-A177-3AD203B41FA5}">
                      <a16:colId xmlns="" xmlns:a16="http://schemas.microsoft.com/office/drawing/2014/main" val="1352107238"/>
                    </a:ext>
                  </a:extLst>
                </a:gridCol>
                <a:gridCol w="1106125">
                  <a:extLst>
                    <a:ext uri="{9D8B030D-6E8A-4147-A177-3AD203B41FA5}">
                      <a16:colId xmlns="" xmlns:a16="http://schemas.microsoft.com/office/drawing/2014/main" val="2992817919"/>
                    </a:ext>
                  </a:extLst>
                </a:gridCol>
                <a:gridCol w="1106125">
                  <a:extLst>
                    <a:ext uri="{9D8B030D-6E8A-4147-A177-3AD203B41FA5}">
                      <a16:colId xmlns="" xmlns:a16="http://schemas.microsoft.com/office/drawing/2014/main"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513407967"/>
                  </a:ext>
                </a:extLst>
              </a:tr>
            </a:tbl>
          </a:graphicData>
        </a:graphic>
      </p:graphicFrame>
      <p:graphicFrame>
        <p:nvGraphicFramePr>
          <p:cNvPr id="24" name="表格 23">
            <a:extLst>
              <a:ext uri="{FF2B5EF4-FFF2-40B4-BE49-F238E27FC236}">
                <a16:creationId xmlns="" xmlns:a16="http://schemas.microsoft.com/office/drawing/2014/main"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 xmlns:a16="http://schemas.microsoft.com/office/drawing/2014/main" val="2879748889"/>
                    </a:ext>
                  </a:extLst>
                </a:gridCol>
                <a:gridCol w="859300">
                  <a:extLst>
                    <a:ext uri="{9D8B030D-6E8A-4147-A177-3AD203B41FA5}">
                      <a16:colId xmlns="" xmlns:a16="http://schemas.microsoft.com/office/drawing/2014/main" val="1651803275"/>
                    </a:ext>
                  </a:extLst>
                </a:gridCol>
                <a:gridCol w="859300">
                  <a:extLst>
                    <a:ext uri="{9D8B030D-6E8A-4147-A177-3AD203B41FA5}">
                      <a16:colId xmlns="" xmlns:a16="http://schemas.microsoft.com/office/drawing/2014/main" val="3696322414"/>
                    </a:ext>
                  </a:extLst>
                </a:gridCol>
                <a:gridCol w="859300">
                  <a:extLst>
                    <a:ext uri="{9D8B030D-6E8A-4147-A177-3AD203B41FA5}">
                      <a16:colId xmlns="" xmlns:a16="http://schemas.microsoft.com/office/drawing/2014/main" val="1588583447"/>
                    </a:ext>
                  </a:extLst>
                </a:gridCol>
                <a:gridCol w="859300">
                  <a:extLst>
                    <a:ext uri="{9D8B030D-6E8A-4147-A177-3AD203B41FA5}">
                      <a16:colId xmlns="" xmlns:a16="http://schemas.microsoft.com/office/drawing/2014/main"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508044717"/>
                  </a:ext>
                </a:extLst>
              </a:tr>
            </a:tbl>
          </a:graphicData>
        </a:graphic>
      </p:graphicFrame>
      <p:sp>
        <p:nvSpPr>
          <p:cNvPr id="2" name="矩形 1">
            <a:extLst>
              <a:ext uri="{FF2B5EF4-FFF2-40B4-BE49-F238E27FC236}">
                <a16:creationId xmlns="" xmlns:a16="http://schemas.microsoft.com/office/drawing/2014/main"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 xmlns:a16="http://schemas.microsoft.com/office/drawing/2014/main" id="{2C775082-CFE0-5741-8261-90A72DEC55E3}"/>
              </a:ext>
            </a:extLst>
          </p:cNvPr>
          <p:cNvSpPr/>
          <p:nvPr/>
        </p:nvSpPr>
        <p:spPr>
          <a:xfrm>
            <a:off x="613552" y="3661431"/>
            <a:ext cx="7774872" cy="1569660"/>
          </a:xfrm>
          <a:prstGeom prst="rect">
            <a:avLst/>
          </a:prstGeom>
          <a:solidFill>
            <a:schemeClr val="accent5">
              <a:lumMod val="60000"/>
              <a:lumOff val="40000"/>
            </a:schemeClr>
          </a:solidFill>
        </p:spPr>
        <p:txBody>
          <a:bodyPr wrap="square">
            <a:spAutoFit/>
          </a:bodyPr>
          <a:lstStyle/>
          <a:p>
            <a:r>
              <a:rPr lang="zh-CN" altLang="en-US" sz="2400" kern="100" dirty="0">
                <a:latin typeface="Times New Roman" panose="02020603050405020304" pitchFamily="18" charset="0"/>
                <a:cs typeface="Times New Roman" panose="02020603050405020304" pitchFamily="18" charset="0"/>
              </a:rPr>
              <a:t>现有描述蠕变的因子只有宏观属性的成分、热处理和外部条件，除此之外影响蠕变的还有很多微观因素</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如扩散、晶格常数和层错能等</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r>
              <a:rPr lang="zh-CN" altLang="en-US" sz="2400" kern="100" dirty="0">
                <a:latin typeface="Times New Roman" panose="02020603050405020304" pitchFamily="18" charset="0"/>
                <a:cs typeface="Times New Roman" panose="02020603050405020304" pitchFamily="18" charset="0"/>
              </a:rPr>
              <a:t>定性定量刻画这些微、介观因素是关键。</a:t>
            </a:r>
            <a:endParaRPr lang="zh-CN" altLang="en-US" sz="2400" dirty="0"/>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 xmlns:a16="http://schemas.microsoft.com/office/drawing/2014/main" id="{A1B716A7-110B-4DD5-B865-1A2D4CFAE6DA}"/>
              </a:ext>
            </a:extLst>
          </p:cNvPr>
          <p:cNvPicPr>
            <a:picLocks noChangeAspect="1"/>
          </p:cNvPicPr>
          <p:nvPr/>
        </p:nvPicPr>
        <p:blipFill>
          <a:blip r:embed="rId4"/>
          <a:stretch>
            <a:fillRect/>
          </a:stretch>
        </p:blipFill>
        <p:spPr>
          <a:xfrm>
            <a:off x="35496" y="2934495"/>
            <a:ext cx="6388746" cy="3878881"/>
          </a:xfrm>
          <a:prstGeom prst="rect">
            <a:avLst/>
          </a:prstGeom>
        </p:spPr>
      </p:pic>
      <p:sp>
        <p:nvSpPr>
          <p:cNvPr id="14" name="矩形 13">
            <a:extLst>
              <a:ext uri="{FF2B5EF4-FFF2-40B4-BE49-F238E27FC236}">
                <a16:creationId xmlns="" xmlns:a16="http://schemas.microsoft.com/office/drawing/2014/main" id="{B19743AD-1292-4F99-82B6-C288840D7CBE}"/>
              </a:ext>
            </a:extLst>
          </p:cNvPr>
          <p:cNvSpPr/>
          <p:nvPr/>
        </p:nvSpPr>
        <p:spPr>
          <a:xfrm>
            <a:off x="35496" y="2587572"/>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4F132CAC-1ECF-479C-B7CC-95CA7AFEF475}"/>
              </a:ext>
            </a:extLst>
          </p:cNvPr>
          <p:cNvSpPr txBox="1"/>
          <p:nvPr/>
        </p:nvSpPr>
        <p:spPr>
          <a:xfrm>
            <a:off x="164708" y="2548144"/>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 xmlns:a16="http://schemas.microsoft.com/office/drawing/2014/main" id="{848785D1-277D-4904-9B9B-920948C745C5}"/>
              </a:ext>
            </a:extLst>
          </p:cNvPr>
          <p:cNvSpPr/>
          <p:nvPr/>
        </p:nvSpPr>
        <p:spPr>
          <a:xfrm>
            <a:off x="2365429" y="4295770"/>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DAF20810-C6F5-4795-8F1E-33A052524D17}"/>
              </a:ext>
            </a:extLst>
          </p:cNvPr>
          <p:cNvSpPr/>
          <p:nvPr/>
        </p:nvSpPr>
        <p:spPr>
          <a:xfrm>
            <a:off x="6516216" y="2582064"/>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EDEAC375-4459-4755-9554-33161F08DC2E}"/>
              </a:ext>
            </a:extLst>
          </p:cNvPr>
          <p:cNvSpPr txBox="1"/>
          <p:nvPr/>
        </p:nvSpPr>
        <p:spPr>
          <a:xfrm>
            <a:off x="6696985" y="2653930"/>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 xmlns:a16="http://schemas.microsoft.com/office/drawing/2014/main" id="{0C26E568-5338-4E93-A2D9-2180EC5DDFEC}"/>
              </a:ext>
            </a:extLst>
          </p:cNvPr>
          <p:cNvCxnSpPr/>
          <p:nvPr/>
        </p:nvCxnSpPr>
        <p:spPr>
          <a:xfrm>
            <a:off x="6610173" y="3177150"/>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 xmlns:a16="http://schemas.microsoft.com/office/drawing/2014/main" id="{658C37BD-E9DF-48E8-BCA9-953121B54941}"/>
              </a:ext>
            </a:extLst>
          </p:cNvPr>
          <p:cNvCxnSpPr>
            <a:cxnSpLocks/>
            <a:stCxn id="19" idx="0"/>
            <a:endCxn id="19" idx="2"/>
          </p:cNvCxnSpPr>
          <p:nvPr/>
        </p:nvCxnSpPr>
        <p:spPr>
          <a:xfrm>
            <a:off x="7762898" y="2582064"/>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 xmlns:a16="http://schemas.microsoft.com/office/drawing/2014/main" id="{808A588A-DE86-4911-B2E0-A6D6CE78327E}"/>
              </a:ext>
            </a:extLst>
          </p:cNvPr>
          <p:cNvSpPr txBox="1"/>
          <p:nvPr/>
        </p:nvSpPr>
        <p:spPr>
          <a:xfrm>
            <a:off x="7839254" y="2766011"/>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 xmlns:a16="http://schemas.microsoft.com/office/drawing/2014/main" id="{26BD13A5-B3EA-4267-AE62-B243B9E3CC3B}"/>
              </a:ext>
            </a:extLst>
          </p:cNvPr>
          <p:cNvSpPr txBox="1"/>
          <p:nvPr/>
        </p:nvSpPr>
        <p:spPr>
          <a:xfrm>
            <a:off x="6547018" y="3290657"/>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1C698C00-CC79-4EBC-A13C-93E416A38558}"/>
                  </a:ext>
                </a:extLst>
              </p:cNvPr>
              <p:cNvSpPr txBox="1"/>
              <p:nvPr/>
            </p:nvSpPr>
            <p:spPr>
              <a:xfrm>
                <a:off x="7837708" y="3257689"/>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257689"/>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 xmlns:a16="http://schemas.microsoft.com/office/drawing/2014/main" id="{49BFC193-DAAD-4B44-BE0C-31563880570B}"/>
              </a:ext>
            </a:extLst>
          </p:cNvPr>
          <p:cNvCxnSpPr>
            <a:cxnSpLocks/>
          </p:cNvCxnSpPr>
          <p:nvPr/>
        </p:nvCxnSpPr>
        <p:spPr>
          <a:xfrm>
            <a:off x="7609145" y="341466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 xmlns:a16="http://schemas.microsoft.com/office/drawing/2014/main" id="{2CCED437-E98D-4744-8AD4-989D2ED285AC}"/>
              </a:ext>
            </a:extLst>
          </p:cNvPr>
          <p:cNvCxnSpPr>
            <a:cxnSpLocks/>
          </p:cNvCxnSpPr>
          <p:nvPr/>
        </p:nvCxnSpPr>
        <p:spPr>
          <a:xfrm>
            <a:off x="7609145" y="3630684"/>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 xmlns:a16="http://schemas.microsoft.com/office/drawing/2014/main" id="{10C4DD74-52B8-43F6-AEF6-B054F1B37CF3}"/>
              </a:ext>
            </a:extLst>
          </p:cNvPr>
          <p:cNvCxnSpPr>
            <a:cxnSpLocks/>
          </p:cNvCxnSpPr>
          <p:nvPr/>
        </p:nvCxnSpPr>
        <p:spPr>
          <a:xfrm>
            <a:off x="7609145" y="385693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 xmlns:a16="http://schemas.microsoft.com/office/drawing/2014/main" id="{3C134869-6D92-4D15-9416-D03C443B4539}"/>
              </a:ext>
            </a:extLst>
          </p:cNvPr>
          <p:cNvCxnSpPr>
            <a:cxnSpLocks/>
          </p:cNvCxnSpPr>
          <p:nvPr/>
        </p:nvCxnSpPr>
        <p:spPr>
          <a:xfrm>
            <a:off x="7609145" y="4062732"/>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 xmlns:a16="http://schemas.microsoft.com/office/drawing/2014/main"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 xmlns:a16="http://schemas.microsoft.com/office/drawing/2014/main"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073877D3-8246-4533-A868-E1FC9A0234E3}"/>
              </a:ext>
            </a:extLst>
          </p:cNvPr>
          <p:cNvSpPr txBox="1"/>
          <p:nvPr/>
        </p:nvSpPr>
        <p:spPr>
          <a:xfrm>
            <a:off x="6003052" y="4210536"/>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 xmlns:a16="http://schemas.microsoft.com/office/drawing/2014/main"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 xmlns:a16="http://schemas.microsoft.com/office/drawing/2014/main" id="{A88BC0F9-F828-436C-8ABA-123FD021119A}"/>
              </a:ext>
            </a:extLst>
          </p:cNvPr>
          <p:cNvSpPr txBox="1"/>
          <p:nvPr/>
        </p:nvSpPr>
        <p:spPr>
          <a:xfrm>
            <a:off x="6416982" y="4468828"/>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 xmlns:a16="http://schemas.microsoft.com/office/drawing/2014/main"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 xmlns:a16="http://schemas.microsoft.com/office/drawing/2014/main" id="{6D57D265-F45A-4057-87EA-4B03887C4E26}"/>
              </a:ext>
            </a:extLst>
          </p:cNvPr>
          <p:cNvSpPr txBox="1"/>
          <p:nvPr/>
        </p:nvSpPr>
        <p:spPr>
          <a:xfrm>
            <a:off x="194133" y="772125"/>
            <a:ext cx="8930757" cy="1532334"/>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600" dirty="0"/>
              <a:t>基于工作一的结果发现，单纯的从改进机器学习模型的角度以更好的描述蠕变性能</a:t>
            </a:r>
            <a:r>
              <a:rPr lang="en-US" altLang="zh-CN" sz="1600" dirty="0"/>
              <a:t>(</a:t>
            </a:r>
            <a:r>
              <a:rPr lang="zh-CN" altLang="en-US" sz="1600" dirty="0"/>
              <a:t>提升预测精度</a:t>
            </a:r>
            <a:r>
              <a:rPr lang="en-US" altLang="zh-CN" sz="1600" dirty="0"/>
              <a:t>)</a:t>
            </a:r>
            <a:r>
              <a:rPr lang="zh-CN" altLang="en-US" sz="1600" dirty="0"/>
              <a:t>是不够的，样本的质与量也是影响建模效果的关键因素之一。现有的样本中描述蠕变的主要是宏观方面的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新属性的来源</a:t>
            </a:r>
          </a:p>
        </p:txBody>
      </p:sp>
      <p:sp>
        <p:nvSpPr>
          <p:cNvPr id="3" name="文本框 2"/>
          <p:cNvSpPr txBox="1"/>
          <p:nvPr/>
        </p:nvSpPr>
        <p:spPr>
          <a:xfrm>
            <a:off x="251520" y="798075"/>
            <a:ext cx="8783985" cy="1512168"/>
          </a:xfrm>
          <a:prstGeom prst="rect">
            <a:avLst/>
          </a:prstGeom>
          <a:noFill/>
        </p:spPr>
        <p:txBody>
          <a:bodyPr wrap="square" rtlCol="0">
            <a:spAutoFit/>
          </a:bodyPr>
          <a:lstStyle/>
          <a:p>
            <a:r>
              <a:rPr lang="zh-CN" altLang="en-US" dirty="0" smtClean="0"/>
              <a:t>注：继续引入更多影响蠕变性能的关键因素，比如化学元素（已考虑）、</a:t>
            </a:r>
            <a:r>
              <a:rPr lang="zh-CN" altLang="en-US" dirty="0"/>
              <a:t>位</a:t>
            </a:r>
            <a:r>
              <a:rPr lang="zh-CN" altLang="en-US" dirty="0" smtClean="0"/>
              <a:t>错（未考虑，包括位错的滑移、位错的攀移、位错的交叉滑移、位错的发射、位错的分解等）、力学参量（目前只考虑了剪切（切变模量）模量</a:t>
            </a:r>
            <a:r>
              <a:rPr lang="en-US" altLang="zh-CN" dirty="0" smtClean="0"/>
              <a:t>G</a:t>
            </a:r>
            <a:r>
              <a:rPr lang="zh-CN" altLang="en-US" dirty="0" smtClean="0"/>
              <a:t>，其他的如杨氏（弹性）模量</a:t>
            </a:r>
            <a:r>
              <a:rPr lang="en-US" altLang="zh-CN" dirty="0" smtClean="0"/>
              <a:t>E</a:t>
            </a:r>
            <a:r>
              <a:rPr lang="zh-CN" altLang="en-US" dirty="0" smtClean="0"/>
              <a:t>，体积模量</a:t>
            </a:r>
            <a:r>
              <a:rPr lang="en-US" altLang="zh-CN" dirty="0" smtClean="0"/>
              <a:t>B</a:t>
            </a:r>
            <a:r>
              <a:rPr lang="zh-CN" altLang="en-US" dirty="0" smtClean="0"/>
              <a:t>、泊松比</a:t>
            </a:r>
            <a:r>
              <a:rPr lang="en-US" altLang="zh-CN" dirty="0" smtClean="0"/>
              <a:t>v</a:t>
            </a:r>
            <a:r>
              <a:rPr lang="zh-CN" altLang="en-US" dirty="0" smtClean="0"/>
              <a:t>等未考虑）、加工条件（已考虑，固溶处理、时效处理、热处理）、外界施加条件（已考虑、温度、压强）</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1391213439"/>
              </p:ext>
            </p:extLst>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gridCol w="2856317"/>
                <a:gridCol w="2856317"/>
              </a:tblGrid>
              <a:tr h="393598">
                <a:tc>
                  <a:txBody>
                    <a:bodyPr/>
                    <a:lstStyle/>
                    <a:p>
                      <a:pPr algn="ctr"/>
                      <a:r>
                        <a:rPr lang="zh-CN" altLang="en-US" dirty="0" smtClean="0"/>
                        <a:t>蠕变性能参量分类</a:t>
                      </a:r>
                      <a:endParaRPr lang="zh-CN" altLang="en-US" dirty="0"/>
                    </a:p>
                  </a:txBody>
                  <a:tcPr/>
                </a:tc>
                <a:tc>
                  <a:txBody>
                    <a:bodyPr/>
                    <a:lstStyle/>
                    <a:p>
                      <a:pPr algn="ctr"/>
                      <a:r>
                        <a:rPr lang="zh-CN" altLang="en-US" dirty="0" smtClean="0"/>
                        <a:t>描述因子</a:t>
                      </a:r>
                      <a:r>
                        <a:rPr lang="en-US" altLang="zh-CN" dirty="0" smtClean="0"/>
                        <a:t>/</a:t>
                      </a:r>
                      <a:r>
                        <a:rPr lang="zh-CN" altLang="en-US" dirty="0" smtClean="0"/>
                        <a:t>参量</a:t>
                      </a:r>
                      <a:endParaRPr lang="zh-CN" altLang="en-US" dirty="0"/>
                    </a:p>
                  </a:txBody>
                  <a:tcPr/>
                </a:tc>
                <a:tc>
                  <a:txBody>
                    <a:bodyPr/>
                    <a:lstStyle/>
                    <a:p>
                      <a:pPr algn="ctr"/>
                      <a:r>
                        <a:rPr lang="zh-CN" altLang="en-US" dirty="0" smtClean="0"/>
                        <a:t>考虑和完成情况</a:t>
                      </a:r>
                      <a:endParaRPr lang="zh-CN" altLang="en-US" dirty="0"/>
                    </a:p>
                  </a:txBody>
                  <a:tcPr/>
                </a:tc>
              </a:tr>
              <a:tr h="768729">
                <a:tc>
                  <a:txBody>
                    <a:bodyPr/>
                    <a:lstStyle/>
                    <a:p>
                      <a:pPr algn="ctr"/>
                      <a:r>
                        <a:rPr lang="zh-CN" altLang="en-US" dirty="0" smtClean="0"/>
                        <a:t>化学元素</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Ni, Re, Co, Al, Ti, W,Ru Mo, Cr, Ta, C, B,  Y,  Nb, Hf</a:t>
                      </a:r>
                    </a:p>
                  </a:txBody>
                  <a:tcPr/>
                </a:tc>
                <a:tc>
                  <a:txBody>
                    <a:bodyPr/>
                    <a:lstStyle/>
                    <a:p>
                      <a:pPr algn="ctr"/>
                      <a:r>
                        <a:rPr lang="zh-CN" altLang="en-US" dirty="0" smtClean="0"/>
                        <a:t>已考虑并完成</a:t>
                      </a:r>
                      <a:endParaRPr lang="zh-CN" altLang="en-US" dirty="0"/>
                    </a:p>
                  </a:txBody>
                  <a:tcPr/>
                </a:tc>
              </a:tr>
              <a:tr h="939256">
                <a:tc>
                  <a:txBody>
                    <a:bodyPr/>
                    <a:lstStyle/>
                    <a:p>
                      <a:pPr algn="ctr"/>
                      <a:r>
                        <a:rPr lang="zh-CN" altLang="en-US" dirty="0" smtClean="0"/>
                        <a:t>位错</a:t>
                      </a:r>
                      <a:endParaRPr lang="zh-CN" altLang="en-US" dirty="0"/>
                    </a:p>
                  </a:txBody>
                  <a:tcPr/>
                </a:tc>
                <a:tc>
                  <a:txBody>
                    <a:bodyPr/>
                    <a:lstStyle/>
                    <a:p>
                      <a:pPr algn="ctr"/>
                      <a:r>
                        <a:rPr lang="zh-CN" altLang="en-US" dirty="0" smtClean="0"/>
                        <a:t>位错的滑移、位错的攀移、位错的交叉滑移、位错的发射、位错的分解</a:t>
                      </a:r>
                      <a:endParaRPr lang="zh-CN" altLang="en-US" dirty="0"/>
                    </a:p>
                  </a:txBody>
                  <a:tcPr/>
                </a:tc>
                <a:tc>
                  <a:txBody>
                    <a:bodyPr/>
                    <a:lstStyle/>
                    <a:p>
                      <a:pPr algn="ctr"/>
                      <a:r>
                        <a:rPr lang="zh-CN" altLang="en-US" dirty="0" smtClean="0"/>
                        <a:t>未考虑</a:t>
                      </a:r>
                      <a:endParaRPr lang="zh-CN" altLang="en-US" dirty="0"/>
                    </a:p>
                  </a:txBody>
                  <a:tcPr/>
                </a:tc>
              </a:tr>
              <a:tr h="939256">
                <a:tc>
                  <a:txBody>
                    <a:bodyPr/>
                    <a:lstStyle/>
                    <a:p>
                      <a:pPr algn="ctr"/>
                      <a:r>
                        <a:rPr lang="zh-CN" altLang="en-US" dirty="0" smtClean="0"/>
                        <a:t>力学参量</a:t>
                      </a:r>
                      <a:endParaRPr lang="zh-CN" altLang="en-US" dirty="0"/>
                    </a:p>
                  </a:txBody>
                  <a:tcPr/>
                </a:tc>
                <a:tc>
                  <a:txBody>
                    <a:bodyPr/>
                    <a:lstStyle/>
                    <a:p>
                      <a:pPr algn="ctr"/>
                      <a:r>
                        <a:rPr lang="zh-CN" altLang="en-US" dirty="0" smtClean="0"/>
                        <a:t>剪切模量</a:t>
                      </a:r>
                      <a:r>
                        <a:rPr lang="en-US" altLang="zh-CN" dirty="0" smtClean="0"/>
                        <a:t>G</a:t>
                      </a:r>
                      <a:r>
                        <a:rPr lang="zh-CN" altLang="en-US" dirty="0" smtClean="0"/>
                        <a:t>、杨氏（弹性）模量</a:t>
                      </a:r>
                      <a:r>
                        <a:rPr lang="en-US" altLang="zh-CN" dirty="0" smtClean="0"/>
                        <a:t>E</a:t>
                      </a:r>
                      <a:r>
                        <a:rPr lang="zh-CN" altLang="en-US" dirty="0" smtClean="0"/>
                        <a:t>、泊松比</a:t>
                      </a:r>
                      <a:r>
                        <a:rPr lang="en-US" altLang="zh-CN" dirty="0" smtClean="0"/>
                        <a:t>v</a:t>
                      </a:r>
                      <a:r>
                        <a:rPr lang="zh-CN" altLang="en-US" dirty="0" smtClean="0"/>
                        <a:t>、体积模量</a:t>
                      </a:r>
                      <a:r>
                        <a:rPr lang="en-US" altLang="zh-CN" dirty="0" smtClean="0"/>
                        <a:t>B</a:t>
                      </a:r>
                      <a:endParaRPr lang="zh-CN" altLang="en-US" dirty="0"/>
                    </a:p>
                  </a:txBody>
                  <a:tcPr/>
                </a:tc>
                <a:tc>
                  <a:txBody>
                    <a:bodyPr/>
                    <a:lstStyle/>
                    <a:p>
                      <a:pPr algn="ctr"/>
                      <a:r>
                        <a:rPr lang="zh-CN" altLang="en-US" dirty="0" smtClean="0"/>
                        <a:t>只考虑了剪切模量</a:t>
                      </a:r>
                      <a:r>
                        <a:rPr lang="en-US" altLang="zh-CN" dirty="0" smtClean="0"/>
                        <a:t>G</a:t>
                      </a:r>
                      <a:r>
                        <a:rPr lang="zh-CN" altLang="en-US" dirty="0" smtClean="0"/>
                        <a:t>，其余未考虑</a:t>
                      </a:r>
                      <a:endParaRPr lang="zh-CN" altLang="en-US" dirty="0"/>
                    </a:p>
                  </a:txBody>
                  <a:tcPr/>
                </a:tc>
              </a:tr>
              <a:tr h="657479">
                <a:tc>
                  <a:txBody>
                    <a:bodyPr/>
                    <a:lstStyle/>
                    <a:p>
                      <a:pPr algn="ctr"/>
                      <a:r>
                        <a:rPr lang="zh-CN" altLang="en-US" dirty="0" smtClean="0"/>
                        <a:t>加工处理条件</a:t>
                      </a:r>
                      <a:endParaRPr lang="zh-CN" altLang="en-US" dirty="0"/>
                    </a:p>
                  </a:txBody>
                  <a:tcPr/>
                </a:tc>
                <a:tc>
                  <a:txBody>
                    <a:bodyPr/>
                    <a:lstStyle/>
                    <a:p>
                      <a:pPr algn="ctr"/>
                      <a:r>
                        <a:rPr lang="zh-CN" altLang="en-US" dirty="0" smtClean="0"/>
                        <a:t>固溶处理、热处理、时效处理</a:t>
                      </a:r>
                      <a:endParaRPr lang="zh-CN" altLang="en-US" dirty="0"/>
                    </a:p>
                  </a:txBody>
                  <a:tcPr/>
                </a:tc>
                <a:tc>
                  <a:txBody>
                    <a:bodyPr/>
                    <a:lstStyle/>
                    <a:p>
                      <a:pPr algn="ctr"/>
                      <a:r>
                        <a:rPr lang="zh-CN" altLang="en-US" dirty="0" smtClean="0"/>
                        <a:t>已考虑并完成</a:t>
                      </a:r>
                      <a:endParaRPr lang="zh-CN" altLang="en-US" dirty="0"/>
                    </a:p>
                  </a:txBody>
                  <a:tcPr/>
                </a:tc>
              </a:tr>
              <a:tr h="393598">
                <a:tc>
                  <a:txBody>
                    <a:bodyPr/>
                    <a:lstStyle/>
                    <a:p>
                      <a:pPr algn="ctr"/>
                      <a:r>
                        <a:rPr lang="zh-CN" altLang="en-US" dirty="0" smtClean="0"/>
                        <a:t>外界施加条件</a:t>
                      </a:r>
                      <a:endParaRPr lang="zh-CN" altLang="en-US" dirty="0"/>
                    </a:p>
                  </a:txBody>
                  <a:tcPr/>
                </a:tc>
                <a:tc>
                  <a:txBody>
                    <a:bodyPr/>
                    <a:lstStyle/>
                    <a:p>
                      <a:pPr algn="ctr"/>
                      <a:r>
                        <a:rPr lang="zh-CN" altLang="en-US" dirty="0" smtClean="0"/>
                        <a:t>温度、压强</a:t>
                      </a:r>
                      <a:endParaRPr lang="zh-CN" altLang="en-US" dirty="0"/>
                    </a:p>
                  </a:txBody>
                  <a:tcPr/>
                </a:tc>
                <a:tc>
                  <a:txBody>
                    <a:bodyPr/>
                    <a:lstStyle/>
                    <a:p>
                      <a:pPr algn="ctr"/>
                      <a:r>
                        <a:rPr lang="zh-CN" altLang="en-US" dirty="0" smtClean="0"/>
                        <a:t>已考虑并完成</a:t>
                      </a:r>
                      <a:endParaRPr lang="zh-CN" altLang="en-US" dirty="0"/>
                    </a:p>
                  </a:txBody>
                  <a:tcPr/>
                </a:tc>
              </a:tr>
            </a:tbl>
          </a:graphicData>
        </a:graphic>
      </p:graphicFrame>
      <p:sp>
        <p:nvSpPr>
          <p:cNvPr id="25" name="五角星 24"/>
          <p:cNvSpPr/>
          <p:nvPr/>
        </p:nvSpPr>
        <p:spPr>
          <a:xfrm>
            <a:off x="2843808" y="3573016"/>
            <a:ext cx="288032" cy="288032"/>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889454" y="3140968"/>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影响蠕变性能的关键因素</a:t>
            </a:r>
            <a:endParaRPr lang="en-US" altLang="zh-CN" b="1" dirty="0" smtClean="0">
              <a:solidFill>
                <a:srgbClr val="FF0000"/>
              </a:solidFill>
            </a:endParaRPr>
          </a:p>
          <a:p>
            <a:pPr algn="ctr"/>
            <a:r>
              <a:rPr lang="zh-CN" altLang="en-US" b="1" dirty="0" smtClean="0">
                <a:solidFill>
                  <a:srgbClr val="FF0000"/>
                </a:solidFill>
              </a:rPr>
              <a:t>化学元素（成分）</a:t>
            </a:r>
            <a:r>
              <a:rPr lang="en-US" altLang="zh-CN" b="1" dirty="0" smtClean="0">
                <a:solidFill>
                  <a:srgbClr val="FF0000"/>
                </a:solidFill>
              </a:rPr>
              <a:t>+</a:t>
            </a:r>
            <a:r>
              <a:rPr lang="zh-CN" altLang="en-US" b="1" dirty="0">
                <a:solidFill>
                  <a:srgbClr val="FF0000"/>
                </a:solidFill>
              </a:rPr>
              <a:t>位</a:t>
            </a:r>
            <a:r>
              <a:rPr lang="zh-CN" altLang="en-US" b="1" dirty="0" smtClean="0">
                <a:solidFill>
                  <a:srgbClr val="FF0000"/>
                </a:solidFill>
              </a:rPr>
              <a:t>错</a:t>
            </a:r>
            <a:r>
              <a:rPr lang="en-US" altLang="zh-CN" b="1" dirty="0" smtClean="0">
                <a:solidFill>
                  <a:srgbClr val="FF0000"/>
                </a:solidFill>
              </a:rPr>
              <a:t>+</a:t>
            </a:r>
            <a:r>
              <a:rPr lang="zh-CN" altLang="en-US" b="1" dirty="0" smtClean="0">
                <a:solidFill>
                  <a:srgbClr val="FF0000"/>
                </a:solidFill>
              </a:rPr>
              <a:t>力学参量</a:t>
            </a:r>
            <a:r>
              <a:rPr lang="en-US" altLang="zh-CN" b="1" dirty="0" smtClean="0">
                <a:solidFill>
                  <a:srgbClr val="FF0000"/>
                </a:solidFill>
              </a:rPr>
              <a:t>+</a:t>
            </a:r>
            <a:r>
              <a:rPr lang="zh-CN" altLang="en-US" b="1" dirty="0" smtClean="0">
                <a:solidFill>
                  <a:srgbClr val="FF0000"/>
                </a:solidFill>
              </a:rPr>
              <a:t>加工处理条件</a:t>
            </a:r>
            <a:r>
              <a:rPr lang="en-US" altLang="zh-CN" b="1" dirty="0" smtClean="0">
                <a:solidFill>
                  <a:srgbClr val="FF0000"/>
                </a:solidFill>
              </a:rPr>
              <a:t>+</a:t>
            </a:r>
            <a:r>
              <a:rPr lang="zh-CN" altLang="en-US" b="1" dirty="0" smtClean="0">
                <a:solidFill>
                  <a:srgbClr val="FF0000"/>
                </a:solidFill>
              </a:rPr>
              <a:t>外界施加条件</a:t>
            </a:r>
            <a:endParaRPr lang="zh-CN" altLang="en-US" b="1" dirty="0">
              <a:solidFill>
                <a:srgbClr val="FF0000"/>
              </a:solidFill>
            </a:endParaRPr>
          </a:p>
        </p:txBody>
      </p:sp>
    </p:spTree>
    <p:extLst>
      <p:ext uri="{BB962C8B-B14F-4D97-AF65-F5344CB8AC3E}">
        <p14:creationId xmlns:p14="http://schemas.microsoft.com/office/powerpoint/2010/main" val="416602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 xmlns:a16="http://schemas.microsoft.com/office/drawing/2014/main"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 xmlns:a16="http://schemas.microsoft.com/office/drawing/2014/main"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 xmlns:a16="http://schemas.microsoft.com/office/drawing/2014/main"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 xmlns:a16="http://schemas.microsoft.com/office/drawing/2014/main"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 xmlns:a16="http://schemas.microsoft.com/office/drawing/2014/main" id="{2FB30B24-9FA1-41B3-AD09-272DA21932EF}"/>
              </a:ext>
            </a:extLst>
          </p:cNvPr>
          <p:cNvSpPr>
            <a:spLocks noGrp="1"/>
          </p:cNvSpPr>
          <p:nvPr>
            <p:ph type="title"/>
          </p:nvPr>
        </p:nvSpPr>
        <p:spPr>
          <a:xfrm>
            <a:off x="755576" y="0"/>
            <a:ext cx="8229600" cy="796950"/>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磁盘 4">
            <a:extLst>
              <a:ext uri="{FF2B5EF4-FFF2-40B4-BE49-F238E27FC236}">
                <a16:creationId xmlns="" xmlns:a16="http://schemas.microsoft.com/office/drawing/2014/main" id="{41FEC286-58AA-4AEA-9D8A-0BBD3EC5BC11}"/>
              </a:ext>
            </a:extLst>
          </p:cNvPr>
          <p:cNvSpPr/>
          <p:nvPr/>
        </p:nvSpPr>
        <p:spPr>
          <a:xfrm>
            <a:off x="35496" y="755742"/>
            <a:ext cx="1224136" cy="93610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磁盘 5">
            <a:extLst>
              <a:ext uri="{FF2B5EF4-FFF2-40B4-BE49-F238E27FC236}">
                <a16:creationId xmlns="" xmlns:a16="http://schemas.microsoft.com/office/drawing/2014/main" id="{C55642D7-D698-471C-8E14-A904AD502AB0}"/>
              </a:ext>
            </a:extLst>
          </p:cNvPr>
          <p:cNvSpPr/>
          <p:nvPr/>
        </p:nvSpPr>
        <p:spPr>
          <a:xfrm>
            <a:off x="7099439" y="825319"/>
            <a:ext cx="2044562" cy="89677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 层错能</a:t>
            </a:r>
            <a:r>
              <a:rPr lang="en-US" altLang="zh-CN" dirty="0"/>
              <a:t>,</a:t>
            </a:r>
            <a:r>
              <a:rPr lang="zh-CN" altLang="en-US" dirty="0"/>
              <a:t>晶格常数</a:t>
            </a:r>
            <a:r>
              <a:rPr lang="en-US" altLang="zh-CN" dirty="0"/>
              <a:t>,</a:t>
            </a:r>
          </a:p>
          <a:p>
            <a:pPr algn="ctr"/>
            <a:r>
              <a:rPr lang="zh-CN" altLang="en-US" dirty="0"/>
              <a:t>剪切模量</a:t>
            </a:r>
          </a:p>
        </p:txBody>
      </p:sp>
      <p:sp>
        <p:nvSpPr>
          <p:cNvPr id="7" name="矩形 6">
            <a:extLst>
              <a:ext uri="{FF2B5EF4-FFF2-40B4-BE49-F238E27FC236}">
                <a16:creationId xmlns="" xmlns:a16="http://schemas.microsoft.com/office/drawing/2014/main"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 xmlns:a16="http://schemas.microsoft.com/office/drawing/2014/main"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磁盘 12">
            <a:extLst>
              <a:ext uri="{FF2B5EF4-FFF2-40B4-BE49-F238E27FC236}">
                <a16:creationId xmlns="" xmlns:a16="http://schemas.microsoft.com/office/drawing/2014/main" id="{B7E39190-C2AF-438F-8F72-FFAEA7E18DDB}"/>
              </a:ext>
            </a:extLst>
          </p:cNvPr>
          <p:cNvSpPr/>
          <p:nvPr/>
        </p:nvSpPr>
        <p:spPr>
          <a:xfrm>
            <a:off x="3297871" y="762558"/>
            <a:ext cx="1822590" cy="92259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p>
          <a:p>
            <a:pPr algn="ctr"/>
            <a:r>
              <a:rPr lang="zh-CN" altLang="en-US" dirty="0"/>
              <a:t>元素分配</a:t>
            </a:r>
            <a:r>
              <a:rPr lang="en-US" altLang="zh-CN" dirty="0"/>
              <a:t>,</a:t>
            </a:r>
          </a:p>
          <a:p>
            <a:pPr algn="ctr"/>
            <a:r>
              <a:rPr lang="zh-CN" altLang="en-US" dirty="0"/>
              <a:t>元素占位</a:t>
            </a:r>
          </a:p>
        </p:txBody>
      </p:sp>
      <p:cxnSp>
        <p:nvCxnSpPr>
          <p:cNvPr id="20" name="直接箭头连接符 19">
            <a:extLst>
              <a:ext uri="{FF2B5EF4-FFF2-40B4-BE49-F238E27FC236}">
                <a16:creationId xmlns="" xmlns:a16="http://schemas.microsoft.com/office/drawing/2014/main"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 xmlns:a16="http://schemas.microsoft.com/office/drawing/2014/main"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 xmlns:a16="http://schemas.microsoft.com/office/drawing/2014/main"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 xmlns:a16="http://schemas.microsoft.com/office/drawing/2014/main"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 xmlns:a16="http://schemas.microsoft.com/office/drawing/2014/main"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 xmlns:a16="http://schemas.microsoft.com/office/drawing/2014/main"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 xmlns:a16="http://schemas.microsoft.com/office/drawing/2014/main"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 xmlns:a16="http://schemas.microsoft.com/office/drawing/2014/main"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 xmlns:a16="http://schemas.microsoft.com/office/drawing/2014/main"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 xmlns:a16="http://schemas.microsoft.com/office/drawing/2014/main"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 xmlns:a16="http://schemas.microsoft.com/office/drawing/2014/main"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 xmlns:a16="http://schemas.microsoft.com/office/drawing/2014/main"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 xmlns:a16="http://schemas.microsoft.com/office/drawing/2014/main"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 xmlns:a16="http://schemas.microsoft.com/office/drawing/2014/main"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3" name="矩形: 圆角 12">
            <a:extLst>
              <a:ext uri="{FF2B5EF4-FFF2-40B4-BE49-F238E27FC236}">
                <a16:creationId xmlns=""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 xmlns:a16="http://schemas.microsoft.com/office/drawing/2014/main"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 xmlns:a16="http://schemas.microsoft.com/office/drawing/2014/main"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 xmlns:a16="http://schemas.microsoft.com/office/drawing/2014/main"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 xmlns:a16="http://schemas.microsoft.com/office/drawing/2014/main"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 xmlns:a16="http://schemas.microsoft.com/office/drawing/2014/main"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874955744"/>
                    </a:ext>
                  </a:extLst>
                </a:gridCol>
                <a:gridCol w="1125622">
                  <a:extLst>
                    <a:ext uri="{9D8B030D-6E8A-4147-A177-3AD203B41FA5}">
                      <a16:colId xmlns="" xmlns:a16="http://schemas.microsoft.com/office/drawing/2014/main" val="283052616"/>
                    </a:ext>
                  </a:extLst>
                </a:gridCol>
                <a:gridCol w="1363734">
                  <a:extLst>
                    <a:ext uri="{9D8B030D-6E8A-4147-A177-3AD203B41FA5}">
                      <a16:colId xmlns="" xmlns:a16="http://schemas.microsoft.com/office/drawing/2014/main" val="3758211763"/>
                    </a:ext>
                  </a:extLst>
                </a:gridCol>
                <a:gridCol w="1536907">
                  <a:extLst>
                    <a:ext uri="{9D8B030D-6E8A-4147-A177-3AD203B41FA5}">
                      <a16:colId xmlns="" xmlns:a16="http://schemas.microsoft.com/office/drawing/2014/main"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904562715"/>
                  </a:ext>
                </a:extLst>
              </a:tr>
            </a:tbl>
          </a:graphicData>
        </a:graphic>
      </p:graphicFrame>
      <p:pic>
        <p:nvPicPr>
          <p:cNvPr id="4" name="图片 3">
            <a:extLst>
              <a:ext uri="{FF2B5EF4-FFF2-40B4-BE49-F238E27FC236}">
                <a16:creationId xmlns="" xmlns:a16="http://schemas.microsoft.com/office/drawing/2014/main"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 xmlns:a16="http://schemas.microsoft.com/office/drawing/2014/main" id="{53171B14-AD36-4FC1-9151-7E61428B7338}"/>
              </a:ext>
            </a:extLst>
          </p:cNvPr>
          <p:cNvGraphicFramePr>
            <a:graphicFrameLocks noGrp="1"/>
          </p:cNvGraphicFramePr>
          <p:nvPr>
            <p:extLst/>
          </p:nvPr>
        </p:nvGraphicFramePr>
        <p:xfrm>
          <a:off x="6284209" y="1616586"/>
          <a:ext cx="2424024" cy="4639246"/>
        </p:xfrm>
        <a:graphic>
          <a:graphicData uri="http://schemas.openxmlformats.org/drawingml/2006/table">
            <a:tbl>
              <a:tblPr/>
              <a:tblGrid>
                <a:gridCol w="606006">
                  <a:extLst>
                    <a:ext uri="{9D8B030D-6E8A-4147-A177-3AD203B41FA5}">
                      <a16:colId xmlns="" xmlns:a16="http://schemas.microsoft.com/office/drawing/2014/main" val="3113492145"/>
                    </a:ext>
                  </a:extLst>
                </a:gridCol>
                <a:gridCol w="606006">
                  <a:extLst>
                    <a:ext uri="{9D8B030D-6E8A-4147-A177-3AD203B41FA5}">
                      <a16:colId xmlns="" xmlns:a16="http://schemas.microsoft.com/office/drawing/2014/main" val="1229954031"/>
                    </a:ext>
                  </a:extLst>
                </a:gridCol>
                <a:gridCol w="606006">
                  <a:extLst>
                    <a:ext uri="{9D8B030D-6E8A-4147-A177-3AD203B41FA5}">
                      <a16:colId xmlns="" xmlns:a16="http://schemas.microsoft.com/office/drawing/2014/main" val="580958859"/>
                    </a:ext>
                  </a:extLst>
                </a:gridCol>
                <a:gridCol w="606006">
                  <a:extLst>
                    <a:ext uri="{9D8B030D-6E8A-4147-A177-3AD203B41FA5}">
                      <a16:colId xmlns="" xmlns:a16="http://schemas.microsoft.com/office/drawing/2014/main"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4970791"/>
                  </a:ext>
                </a:extLst>
              </a:tr>
            </a:tbl>
          </a:graphicData>
        </a:graphic>
      </p:graphicFrame>
      <p:sp>
        <p:nvSpPr>
          <p:cNvPr id="33" name="矩形: 圆角 32">
            <a:extLst>
              <a:ext uri="{FF2B5EF4-FFF2-40B4-BE49-F238E27FC236}">
                <a16:creationId xmlns=""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 xmlns:a16="http://schemas.microsoft.com/office/drawing/2014/main"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 xmlns:a16="http://schemas.microsoft.com/office/drawing/2014/main"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 xmlns:a16="http://schemas.microsoft.com/office/drawing/2014/main"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 xmlns:a16="http://schemas.microsoft.com/office/drawing/2014/main"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 xmlns:a16="http://schemas.microsoft.com/office/drawing/2014/main" val="1534108306"/>
                    </a:ext>
                  </a:extLst>
                </a:gridCol>
                <a:gridCol w="596144">
                  <a:extLst>
                    <a:ext uri="{9D8B030D-6E8A-4147-A177-3AD203B41FA5}">
                      <a16:colId xmlns=""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 xmlns:a16="http://schemas.microsoft.com/office/drawing/2014/main"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 xmlns:a16="http://schemas.microsoft.com/office/drawing/2014/main"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 xmlns:a16="http://schemas.microsoft.com/office/drawing/2014/main"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 xmlns:a16="http://schemas.microsoft.com/office/drawing/2014/main"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 xmlns:a16="http://schemas.microsoft.com/office/drawing/2014/main"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 xmlns:a16="http://schemas.microsoft.com/office/drawing/2014/main" id="{ADF01C89-B79F-4799-9366-D8573B2D195C}"/>
              </a:ext>
            </a:extLst>
          </p:cNvPr>
          <p:cNvGrpSpPr/>
          <p:nvPr/>
        </p:nvGrpSpPr>
        <p:grpSpPr>
          <a:xfrm>
            <a:off x="299117" y="843199"/>
            <a:ext cx="4190151" cy="4685058"/>
            <a:chOff x="315711" y="2143829"/>
            <a:chExt cx="4190151" cy="3356666"/>
          </a:xfrm>
        </p:grpSpPr>
        <p:sp>
          <p:nvSpPr>
            <p:cNvPr id="27" name="矩形 26">
              <a:extLst>
                <a:ext uri="{FF2B5EF4-FFF2-40B4-BE49-F238E27FC236}">
                  <a16:creationId xmlns="" xmlns:a16="http://schemas.microsoft.com/office/drawing/2014/main" id="{2DB8C291-C8F3-462C-8719-A742649C6BB9}"/>
                </a:ext>
              </a:extLst>
            </p:cNvPr>
            <p:cNvSpPr/>
            <p:nvPr/>
          </p:nvSpPr>
          <p:spPr>
            <a:xfrm>
              <a:off x="330720" y="2143829"/>
              <a:ext cx="4175142" cy="323150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 xmlns:a16="http://schemas.microsoft.com/office/drawing/2014/main" id="{FB2FC997-4C55-4EBE-BC4A-BC774AA9A7DD}"/>
                </a:ext>
              </a:extLst>
            </p:cNvPr>
            <p:cNvSpPr txBox="1"/>
            <p:nvPr/>
          </p:nvSpPr>
          <p:spPr>
            <a:xfrm>
              <a:off x="315711" y="3141036"/>
              <a:ext cx="4094560" cy="2359459"/>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a:t>
              </a:r>
              <a:r>
                <a:rPr lang="en-US" altLang="zh-CN" sz="1600" b="1" dirty="0"/>
                <a:t>DL(</a:t>
              </a:r>
              <a:r>
                <a:rPr lang="zh-CN" altLang="en-US" sz="1600" b="1" dirty="0"/>
                <a:t>自扩散</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条件温度</a:t>
              </a:r>
              <a:r>
                <a:rPr lang="en-US" altLang="zh-CN" sz="1600" b="1" dirty="0"/>
                <a:t>)</a:t>
              </a:r>
              <a:r>
                <a:rPr lang="zh-CN" altLang="en-US" sz="1600" b="1" dirty="0"/>
                <a:t>的相关系数为</a:t>
              </a:r>
              <a:r>
                <a:rPr lang="en-US" altLang="zh-CN" sz="1600" b="1" dirty="0"/>
                <a:t>0.74</a:t>
              </a:r>
              <a:r>
                <a:rPr lang="zh-CN" altLang="en-US" sz="1600" b="1" dirty="0"/>
                <a:t>，</a:t>
              </a:r>
              <a:r>
                <a:rPr lang="en-US" altLang="zh-CN" sz="1600" b="1" dirty="0"/>
                <a:t> C(</a:t>
              </a:r>
              <a:r>
                <a:rPr lang="zh-CN" altLang="en-US" sz="1600" b="1" dirty="0"/>
                <a:t>碳元素</a:t>
              </a:r>
              <a:r>
                <a:rPr lang="en-US" altLang="zh-CN" sz="1600" b="1" dirty="0"/>
                <a:t>)</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的相关系数为</a:t>
              </a:r>
              <a:r>
                <a:rPr lang="en-US" altLang="zh-CN" sz="1600" b="1" dirty="0"/>
                <a:t>0.94</a:t>
              </a:r>
              <a:r>
                <a:rPr lang="zh-CN" altLang="en-US" sz="1600" b="1" dirty="0"/>
                <a:t>，</a:t>
              </a:r>
              <a:r>
                <a:rPr lang="en-US" altLang="zh-CN" sz="1600" b="1" dirty="0" err="1"/>
                <a:t>Nb</a:t>
              </a:r>
              <a:r>
                <a:rPr lang="en-US" altLang="zh-CN" sz="1600" b="1" dirty="0"/>
                <a:t>(</a:t>
              </a:r>
              <a:r>
                <a:rPr lang="zh-CN" altLang="en-US" sz="1600" b="1" dirty="0"/>
                <a:t>铌元素</a:t>
              </a:r>
              <a:r>
                <a:rPr lang="en-US" altLang="zh-CN" sz="1600" b="1" dirty="0"/>
                <a:t>) </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相关系数为</a:t>
              </a:r>
              <a:r>
                <a:rPr lang="en-US" altLang="zh-CN" sz="1600" b="1" dirty="0"/>
                <a:t>0.84,</a:t>
              </a:r>
              <a:r>
                <a:rPr lang="zh-CN" altLang="en-US" sz="1600" b="1" dirty="0"/>
                <a:t> 还有</a:t>
              </a:r>
              <a:r>
                <a:rPr lang="en-US" altLang="zh-CN" sz="1600" b="1" dirty="0" err="1"/>
                <a:t>p_mf</a:t>
              </a:r>
              <a:r>
                <a:rPr lang="en-US" altLang="zh-CN" sz="1600" b="1" dirty="0"/>
                <a:t>(γ’</a:t>
              </a:r>
              <a:r>
                <a:rPr lang="zh-CN" altLang="en-US" sz="1600" b="1" dirty="0"/>
                <a:t>相摩尔分数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正相关。</a:t>
              </a:r>
              <a:endParaRPr lang="en-US" altLang="zh-CN" sz="1600" b="1" dirty="0"/>
            </a:p>
            <a:p>
              <a:r>
                <a:rPr lang="zh-CN" altLang="en-US" sz="1600" b="1" dirty="0"/>
                <a:t>（</a:t>
              </a:r>
              <a:r>
                <a:rPr lang="en-US" altLang="zh-CN" sz="1600" b="1" dirty="0"/>
                <a:t>2</a:t>
              </a:r>
              <a:r>
                <a:rPr lang="zh-CN" altLang="en-US" sz="1600" b="1" dirty="0"/>
                <a:t>）</a:t>
              </a:r>
              <a:r>
                <a:rPr lang="en-US" altLang="zh-CN" sz="1600" b="1" dirty="0"/>
                <a:t>G(</a:t>
              </a:r>
              <a:r>
                <a:rPr lang="zh-CN" altLang="en-US" sz="1600" b="1" dirty="0"/>
                <a:t>剪切模量</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固溶时间</a:t>
              </a:r>
              <a:r>
                <a:rPr lang="en-US" altLang="zh-CN" sz="1600" b="1" dirty="0"/>
                <a:t>)</a:t>
              </a:r>
              <a:r>
                <a:rPr lang="zh-CN" altLang="en-US" sz="1600" b="1" dirty="0"/>
                <a:t>的相关系数为</a:t>
              </a:r>
              <a:r>
                <a:rPr lang="en-US" altLang="zh-CN" sz="1600" b="1" dirty="0"/>
                <a:t>-0.61</a:t>
              </a:r>
              <a:r>
                <a:rPr lang="zh-CN" altLang="en-US" sz="1600" b="1" dirty="0"/>
                <a:t>，</a:t>
              </a:r>
              <a:r>
                <a:rPr lang="en-US" altLang="zh-CN" sz="1600" b="1" dirty="0"/>
                <a:t> life(</a:t>
              </a:r>
              <a:r>
                <a:rPr lang="zh-CN" altLang="en-US" sz="1600" b="1" dirty="0"/>
                <a:t>蠕变寿命</a:t>
              </a:r>
              <a:r>
                <a:rPr lang="en-US" altLang="zh-CN" sz="1600" b="1" dirty="0"/>
                <a:t>)</a:t>
              </a:r>
              <a:r>
                <a:rPr lang="zh-CN" altLang="en-US" sz="1600" b="1" dirty="0"/>
                <a:t>和</a:t>
              </a:r>
              <a:r>
                <a:rPr lang="en-US" altLang="zh-CN" sz="1600" b="1" dirty="0" err="1"/>
                <a:t>s_time</a:t>
              </a:r>
              <a:r>
                <a:rPr lang="en-US" altLang="zh-CN" sz="1600" b="1" dirty="0"/>
                <a:t> (</a:t>
              </a:r>
              <a:r>
                <a:rPr lang="zh-CN" altLang="en-US" sz="1600" b="1" dirty="0"/>
                <a:t>固溶时间</a:t>
              </a:r>
              <a:r>
                <a:rPr lang="en-US" altLang="zh-CN" sz="1600" b="1" dirty="0"/>
                <a:t>)</a:t>
              </a:r>
              <a:r>
                <a:rPr lang="zh-CN" altLang="en-US" sz="1600" b="1" dirty="0"/>
                <a:t>的相关系数为</a:t>
              </a:r>
              <a:r>
                <a:rPr lang="en-US" altLang="zh-CN" sz="1600" b="1" dirty="0"/>
                <a:t>-0.63</a:t>
              </a:r>
              <a:r>
                <a:rPr lang="zh-CN" altLang="en-US" sz="1600" b="1" dirty="0"/>
                <a:t>，</a:t>
              </a:r>
              <a:r>
                <a:rPr lang="en-US" altLang="zh-CN" sz="1600" b="1" dirty="0"/>
                <a:t>Ni(</a:t>
              </a:r>
              <a:r>
                <a:rPr lang="zh-CN" altLang="en-US" sz="1600" b="1" dirty="0"/>
                <a:t>镍元素</a:t>
              </a:r>
              <a:r>
                <a:rPr lang="en-US" altLang="zh-CN" sz="1600" b="1" dirty="0"/>
                <a:t>) </a:t>
              </a:r>
              <a:r>
                <a:rPr lang="zh-CN" altLang="en-US" sz="1600" b="1" dirty="0"/>
                <a:t>和</a:t>
              </a:r>
              <a:r>
                <a:rPr lang="en-US" altLang="zh-CN" sz="1600" b="1" dirty="0"/>
                <a:t>Co(</a:t>
              </a:r>
              <a:r>
                <a:rPr lang="zh-CN" altLang="en-US" sz="1600" b="1" dirty="0"/>
                <a:t>钴元素</a:t>
              </a:r>
              <a:r>
                <a:rPr lang="en-US" altLang="zh-CN" sz="1600" b="1" dirty="0"/>
                <a:t>)</a:t>
              </a:r>
              <a:r>
                <a:rPr lang="zh-CN" altLang="en-US" sz="1600" b="1" dirty="0"/>
                <a:t>相关系数为</a:t>
              </a:r>
              <a:r>
                <a:rPr lang="en-US" altLang="zh-CN" sz="1600" b="1" dirty="0"/>
                <a:t>-0.85,</a:t>
              </a:r>
              <a:r>
                <a:rPr lang="zh-CN" altLang="en-US" sz="1600" b="1" dirty="0"/>
                <a:t> 还有</a:t>
              </a:r>
              <a:r>
                <a:rPr lang="en-US" altLang="zh-CN" sz="1600" b="1" dirty="0"/>
                <a:t>L(</a:t>
              </a:r>
              <a:r>
                <a:rPr lang="zh-CN" altLang="en-US" sz="1600" b="1" dirty="0"/>
                <a:t>晶格常数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负相关。</a:t>
              </a:r>
              <a:endParaRPr lang="en-US" altLang="zh-CN" sz="1600" b="1" dirty="0"/>
            </a:p>
            <a:p>
              <a:endParaRPr lang="en-US" altLang="zh-CN" sz="1600" b="1" dirty="0"/>
            </a:p>
            <a:p>
              <a:endParaRPr lang="en-US" altLang="zh-CN" sz="1600" b="1" dirty="0"/>
            </a:p>
          </p:txBody>
        </p:sp>
      </p:grpSp>
      <p:grpSp>
        <p:nvGrpSpPr>
          <p:cNvPr id="42" name="组合 41">
            <a:extLst>
              <a:ext uri="{FF2B5EF4-FFF2-40B4-BE49-F238E27FC236}">
                <a16:creationId xmlns="" xmlns:a16="http://schemas.microsoft.com/office/drawing/2014/main" id="{C071844F-C598-4694-AE3A-3196DD57B7FD}"/>
              </a:ext>
            </a:extLst>
          </p:cNvPr>
          <p:cNvGrpSpPr/>
          <p:nvPr/>
        </p:nvGrpSpPr>
        <p:grpSpPr>
          <a:xfrm>
            <a:off x="4054684" y="830156"/>
            <a:ext cx="4991818" cy="4574990"/>
            <a:chOff x="4054684" y="2208488"/>
            <a:chExt cx="4991818" cy="3216180"/>
          </a:xfrm>
        </p:grpSpPr>
        <p:sp>
          <p:nvSpPr>
            <p:cNvPr id="30" name="矩形 29">
              <a:extLst>
                <a:ext uri="{FF2B5EF4-FFF2-40B4-BE49-F238E27FC236}">
                  <a16:creationId xmlns="" xmlns:a16="http://schemas.microsoft.com/office/drawing/2014/main" id="{78C0A2AE-E020-4657-B84B-636E0F094262}"/>
                </a:ext>
              </a:extLst>
            </p:cNvPr>
            <p:cNvSpPr/>
            <p:nvPr/>
          </p:nvSpPr>
          <p:spPr>
            <a:xfrm>
              <a:off x="4054684" y="2208488"/>
              <a:ext cx="4991818" cy="31799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 xmlns:a16="http://schemas.microsoft.com/office/drawing/2014/main" id="{B47026E8-6AD5-4E4B-8EC2-0F2F2E147659}"/>
                </a:ext>
              </a:extLst>
            </p:cNvPr>
            <p:cNvSpPr txBox="1"/>
            <p:nvPr/>
          </p:nvSpPr>
          <p:spPr>
            <a:xfrm>
              <a:off x="4064820" y="3455752"/>
              <a:ext cx="4939249" cy="1968916"/>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）固溶处理中，</a:t>
              </a:r>
              <a:r>
                <a:rPr lang="en-US" altLang="zh-CN" sz="1600" b="1" dirty="0" err="1"/>
                <a:t>s_time</a:t>
              </a:r>
              <a:r>
                <a:rPr lang="en-US" altLang="zh-CN" sz="1600" b="1" dirty="0"/>
                <a:t>(</a:t>
              </a:r>
              <a:r>
                <a:rPr lang="zh-CN" altLang="en-US" sz="1600" b="1" dirty="0"/>
                <a:t>固溶处理时间</a:t>
              </a:r>
              <a:r>
                <a:rPr lang="en-US" altLang="zh-CN" sz="1600" b="1" dirty="0"/>
                <a:t>)</a:t>
              </a:r>
              <a:r>
                <a:rPr lang="zh-CN" altLang="en-US" sz="1600" b="1" dirty="0"/>
                <a:t>的相关系数最高为</a:t>
              </a:r>
              <a:r>
                <a:rPr lang="en-US" altLang="zh-CN" sz="1600" b="1" dirty="0"/>
                <a:t>0.63, </a:t>
              </a:r>
              <a:r>
                <a:rPr lang="en-US" altLang="zh-CN" sz="1600" b="1" dirty="0" err="1"/>
                <a:t>s_T</a:t>
              </a:r>
              <a:r>
                <a:rPr lang="en-US" altLang="zh-CN" sz="1600" b="1" dirty="0"/>
                <a:t>(</a:t>
              </a:r>
              <a:r>
                <a:rPr lang="zh-CN" altLang="en-US" sz="1600" b="1" dirty="0"/>
                <a:t>固溶温度</a:t>
              </a:r>
              <a:r>
                <a:rPr lang="en-US" altLang="zh-CN" sz="1600" b="1" dirty="0"/>
                <a:t>)</a:t>
              </a:r>
              <a:r>
                <a:rPr lang="zh-CN" altLang="en-US" sz="1600" b="1" dirty="0"/>
                <a:t>的相关系数为</a:t>
              </a:r>
              <a:r>
                <a:rPr lang="en-US" altLang="zh-CN" sz="1600" b="1" dirty="0"/>
                <a:t>0.36</a:t>
              </a:r>
              <a:r>
                <a:rPr lang="zh-CN" altLang="en-US" sz="1600" b="1" dirty="0"/>
                <a:t>。</a:t>
              </a:r>
              <a:endParaRPr lang="en-US" altLang="zh-CN" sz="1600" b="1" dirty="0"/>
            </a:p>
            <a:p>
              <a:r>
                <a:rPr lang="zh-CN" altLang="en-US" sz="1600" b="1" dirty="0"/>
                <a:t>（</a:t>
              </a:r>
              <a:r>
                <a:rPr lang="en-US" altLang="zh-CN" sz="1600" b="1" dirty="0"/>
                <a:t>2</a:t>
              </a:r>
              <a:r>
                <a:rPr lang="zh-CN" altLang="en-US" sz="1600" b="1" dirty="0"/>
                <a:t>）元素中，相关系数比较高的是</a:t>
              </a:r>
              <a:r>
                <a:rPr lang="en-US" altLang="zh-CN" sz="1600" b="1" dirty="0"/>
                <a:t>Co(0.43)</a:t>
              </a:r>
              <a:r>
                <a:rPr lang="zh-CN" altLang="en-US" sz="1600" b="1" dirty="0"/>
                <a:t> </a:t>
              </a:r>
              <a:r>
                <a:rPr lang="en-US" altLang="zh-CN" sz="1600" b="1" dirty="0" err="1"/>
                <a:t>Nb</a:t>
              </a:r>
              <a:r>
                <a:rPr lang="en-US" altLang="zh-CN" sz="1600" b="1" dirty="0"/>
                <a:t>(0.34) Al(0.3)</a:t>
              </a:r>
              <a:r>
                <a:rPr lang="zh-CN" altLang="en-US" sz="1600" b="1" dirty="0"/>
                <a:t> </a:t>
              </a:r>
              <a:r>
                <a:rPr lang="en-US" altLang="zh-CN" sz="1600" b="1" dirty="0"/>
                <a:t>Re(0.3)</a:t>
              </a:r>
              <a:r>
                <a:rPr lang="zh-CN" altLang="en-US" sz="1600" b="1" dirty="0"/>
                <a:t> </a:t>
              </a:r>
              <a:endParaRPr lang="en-US" altLang="zh-CN" sz="1600" b="1" dirty="0"/>
            </a:p>
            <a:p>
              <a:r>
                <a:rPr lang="zh-CN" altLang="en-US" sz="1600" b="1" dirty="0"/>
                <a:t>（</a:t>
              </a:r>
              <a:r>
                <a:rPr lang="en-US" altLang="zh-CN" sz="1600" b="1" dirty="0"/>
                <a:t>3</a:t>
              </a:r>
              <a:r>
                <a:rPr lang="zh-CN" altLang="en-US" sz="1600" b="1" dirty="0"/>
                <a:t>）微观属性中，剪切模量</a:t>
              </a:r>
              <a:r>
                <a:rPr lang="en-US" altLang="zh-CN" sz="1600" b="1" dirty="0"/>
                <a:t>G</a:t>
              </a:r>
              <a:r>
                <a:rPr lang="zh-CN" altLang="en-US" sz="1600" b="1" dirty="0"/>
                <a:t>的相关系数为</a:t>
              </a:r>
              <a:r>
                <a:rPr lang="en-US" altLang="zh-CN" sz="1600" b="1" dirty="0"/>
                <a:t>0.4</a:t>
              </a:r>
              <a:r>
                <a:rPr lang="zh-CN" altLang="en-US" sz="1600" b="1" dirty="0"/>
                <a:t>，层错能</a:t>
              </a:r>
              <a:r>
                <a:rPr lang="en-US" altLang="zh-CN" sz="1600" b="1" dirty="0" err="1"/>
                <a:t>sfe</a:t>
              </a:r>
              <a:r>
                <a:rPr lang="zh-CN" altLang="en-US" sz="1600" b="1" dirty="0"/>
                <a:t>为</a:t>
              </a:r>
              <a:r>
                <a:rPr lang="en-US" altLang="zh-CN" sz="1600" b="1" dirty="0"/>
                <a:t>0.32</a:t>
              </a:r>
              <a:r>
                <a:rPr lang="zh-CN" altLang="en-US" sz="1600" b="1" dirty="0"/>
                <a:t>，扩散系数</a:t>
              </a:r>
              <a:r>
                <a:rPr lang="en-US" altLang="zh-CN" sz="1600" b="1" dirty="0"/>
                <a:t>DL</a:t>
              </a:r>
              <a:r>
                <a:rPr lang="zh-CN" altLang="en-US" sz="1600" b="1" dirty="0"/>
                <a:t>为</a:t>
              </a:r>
              <a:r>
                <a:rPr lang="en-US" altLang="zh-CN" sz="1600" b="1" dirty="0"/>
                <a:t>0.29,</a:t>
              </a:r>
              <a:r>
                <a:rPr lang="zh-CN" altLang="en-US" sz="1600" b="1" dirty="0"/>
                <a:t>晶格常数</a:t>
              </a:r>
              <a:r>
                <a:rPr lang="en-US" altLang="zh-CN" sz="1600" b="1" dirty="0"/>
                <a:t>L</a:t>
              </a:r>
              <a:r>
                <a:rPr lang="zh-CN" altLang="en-US" sz="1600" b="1" dirty="0"/>
                <a:t>为较低的</a:t>
              </a:r>
              <a:r>
                <a:rPr lang="en-US" altLang="zh-CN" sz="1600" b="1" dirty="0"/>
                <a:t>0.08</a:t>
              </a:r>
            </a:p>
            <a:p>
              <a:r>
                <a:rPr lang="zh-CN" altLang="en-US" sz="1600" b="1" dirty="0"/>
                <a:t>（</a:t>
              </a:r>
              <a:r>
                <a:rPr lang="en-US" altLang="zh-CN" sz="1600" b="1" dirty="0"/>
                <a:t>4</a:t>
              </a:r>
              <a:r>
                <a:rPr lang="zh-CN" altLang="en-US" sz="1600" b="1" dirty="0"/>
                <a:t>）这里和蠕变关系比较大的外部应力</a:t>
              </a:r>
              <a:r>
                <a:rPr lang="en-US" altLang="zh-CN" sz="1600" b="1" dirty="0" err="1"/>
                <a:t>c_Stress</a:t>
              </a:r>
              <a:r>
                <a:rPr lang="zh-CN" altLang="en-US" sz="1600" b="1" dirty="0"/>
                <a:t>的相关系数为</a:t>
              </a:r>
              <a:r>
                <a:rPr lang="en-US" altLang="zh-CN" sz="1600" b="1" dirty="0"/>
                <a:t>0.04</a:t>
              </a:r>
              <a:r>
                <a:rPr lang="zh-CN" altLang="en-US" sz="1600" b="1" dirty="0"/>
                <a:t>，因为</a:t>
              </a:r>
              <a:r>
                <a:rPr lang="en-US" altLang="zh-CN" sz="1600" b="1" dirty="0"/>
                <a:t>78</a:t>
              </a:r>
              <a:r>
                <a:rPr lang="zh-CN" altLang="en-US" sz="1600" b="1" dirty="0"/>
                <a:t>条样本中，大部分的应力是相同的。</a:t>
              </a:r>
              <a:endParaRPr lang="en-US" altLang="zh-CN" sz="1600" b="1" dirty="0"/>
            </a:p>
          </p:txBody>
        </p:sp>
      </p:grpSp>
      <p:graphicFrame>
        <p:nvGraphicFramePr>
          <p:cNvPr id="37" name="表格 36">
            <a:extLst>
              <a:ext uri="{FF2B5EF4-FFF2-40B4-BE49-F238E27FC236}">
                <a16:creationId xmlns="" xmlns:a16="http://schemas.microsoft.com/office/drawing/2014/main" id="{FB6570EE-A63B-4464-9B6D-9D33FB228351}"/>
              </a:ext>
            </a:extLst>
          </p:cNvPr>
          <p:cNvGraphicFramePr>
            <a:graphicFrameLocks noGrp="1"/>
          </p:cNvGraphicFramePr>
          <p:nvPr>
            <p:extLst/>
          </p:nvPr>
        </p:nvGraphicFramePr>
        <p:xfrm>
          <a:off x="503499" y="958834"/>
          <a:ext cx="3403060" cy="1097280"/>
        </p:xfrm>
        <a:graphic>
          <a:graphicData uri="http://schemas.openxmlformats.org/drawingml/2006/table">
            <a:tbl>
              <a:tblPr/>
              <a:tblGrid>
                <a:gridCol w="680612">
                  <a:extLst>
                    <a:ext uri="{9D8B030D-6E8A-4147-A177-3AD203B41FA5}">
                      <a16:colId xmlns="" xmlns:a16="http://schemas.microsoft.com/office/drawing/2014/main" val="1627059399"/>
                    </a:ext>
                  </a:extLst>
                </a:gridCol>
                <a:gridCol w="680612">
                  <a:extLst>
                    <a:ext uri="{9D8B030D-6E8A-4147-A177-3AD203B41FA5}">
                      <a16:colId xmlns="" xmlns:a16="http://schemas.microsoft.com/office/drawing/2014/main" val="1383166521"/>
                    </a:ext>
                  </a:extLst>
                </a:gridCol>
                <a:gridCol w="680612">
                  <a:extLst>
                    <a:ext uri="{9D8B030D-6E8A-4147-A177-3AD203B41FA5}">
                      <a16:colId xmlns="" xmlns:a16="http://schemas.microsoft.com/office/drawing/2014/main" val="1196375610"/>
                    </a:ext>
                  </a:extLst>
                </a:gridCol>
                <a:gridCol w="680612">
                  <a:extLst>
                    <a:ext uri="{9D8B030D-6E8A-4147-A177-3AD203B41FA5}">
                      <a16:colId xmlns="" xmlns:a16="http://schemas.microsoft.com/office/drawing/2014/main" val="81445697"/>
                    </a:ext>
                  </a:extLst>
                </a:gridCol>
                <a:gridCol w="680612">
                  <a:extLst>
                    <a:ext uri="{9D8B030D-6E8A-4147-A177-3AD203B41FA5}">
                      <a16:colId xmlns="" xmlns:a16="http://schemas.microsoft.com/office/drawing/2014/main" val="258765587"/>
                    </a:ext>
                  </a:extLst>
                </a:gridCol>
              </a:tblGrid>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属性</a:t>
                      </a:r>
                      <a:r>
                        <a:rPr lang="en-US" altLang="zh-CN" sz="1100" b="1" i="0" u="none" strike="noStrike" dirty="0">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err="1">
                          <a:solidFill>
                            <a:srgbClr val="000000"/>
                          </a:solidFill>
                          <a:effectLst/>
                          <a:latin typeface="宋体" panose="02010600030101010101" pitchFamily="2" charset="-122"/>
                          <a:ea typeface="宋体" panose="02010600030101010101" pitchFamily="2" charset="-122"/>
                        </a:rPr>
                        <a:t>p_mf</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0720662"/>
                  </a:ext>
                </a:extLst>
              </a:tr>
            </a:tbl>
          </a:graphicData>
        </a:graphic>
      </p:graphicFrame>
      <p:graphicFrame>
        <p:nvGraphicFramePr>
          <p:cNvPr id="40" name="表格 39">
            <a:extLst>
              <a:ext uri="{FF2B5EF4-FFF2-40B4-BE49-F238E27FC236}">
                <a16:creationId xmlns="" xmlns:a16="http://schemas.microsoft.com/office/drawing/2014/main" id="{5D2A4836-C5D6-43F0-BD09-9ADAA3D7EC4A}"/>
              </a:ext>
            </a:extLst>
          </p:cNvPr>
          <p:cNvGraphicFramePr>
            <a:graphicFrameLocks noGrp="1"/>
          </p:cNvGraphicFramePr>
          <p:nvPr>
            <p:extLst/>
          </p:nvPr>
        </p:nvGraphicFramePr>
        <p:xfrm>
          <a:off x="4064820" y="948283"/>
          <a:ext cx="4876800" cy="1463040"/>
        </p:xfrm>
        <a:graphic>
          <a:graphicData uri="http://schemas.openxmlformats.org/drawingml/2006/table">
            <a:tbl>
              <a:tblPr/>
              <a:tblGrid>
                <a:gridCol w="609600">
                  <a:extLst>
                    <a:ext uri="{9D8B030D-6E8A-4147-A177-3AD203B41FA5}">
                      <a16:colId xmlns="" xmlns:a16="http://schemas.microsoft.com/office/drawing/2014/main" val="2820430255"/>
                    </a:ext>
                  </a:extLst>
                </a:gridCol>
                <a:gridCol w="609600">
                  <a:extLst>
                    <a:ext uri="{9D8B030D-6E8A-4147-A177-3AD203B41FA5}">
                      <a16:colId xmlns="" xmlns:a16="http://schemas.microsoft.com/office/drawing/2014/main" val="2423001436"/>
                    </a:ext>
                  </a:extLst>
                </a:gridCol>
                <a:gridCol w="609600">
                  <a:extLst>
                    <a:ext uri="{9D8B030D-6E8A-4147-A177-3AD203B41FA5}">
                      <a16:colId xmlns="" xmlns:a16="http://schemas.microsoft.com/office/drawing/2014/main" val="877646400"/>
                    </a:ext>
                  </a:extLst>
                </a:gridCol>
                <a:gridCol w="609600">
                  <a:extLst>
                    <a:ext uri="{9D8B030D-6E8A-4147-A177-3AD203B41FA5}">
                      <a16:colId xmlns="" xmlns:a16="http://schemas.microsoft.com/office/drawing/2014/main" val="2349027250"/>
                    </a:ext>
                  </a:extLst>
                </a:gridCol>
                <a:gridCol w="609600">
                  <a:extLst>
                    <a:ext uri="{9D8B030D-6E8A-4147-A177-3AD203B41FA5}">
                      <a16:colId xmlns="" xmlns:a16="http://schemas.microsoft.com/office/drawing/2014/main" val="3398761222"/>
                    </a:ext>
                  </a:extLst>
                </a:gridCol>
                <a:gridCol w="609600">
                  <a:extLst>
                    <a:ext uri="{9D8B030D-6E8A-4147-A177-3AD203B41FA5}">
                      <a16:colId xmlns="" xmlns:a16="http://schemas.microsoft.com/office/drawing/2014/main" val="836386351"/>
                    </a:ext>
                  </a:extLst>
                </a:gridCol>
                <a:gridCol w="609600">
                  <a:extLst>
                    <a:ext uri="{9D8B030D-6E8A-4147-A177-3AD203B41FA5}">
                      <a16:colId xmlns="" xmlns:a16="http://schemas.microsoft.com/office/drawing/2014/main" val="1156324995"/>
                    </a:ext>
                  </a:extLst>
                </a:gridCol>
                <a:gridCol w="609600">
                  <a:extLst>
                    <a:ext uri="{9D8B030D-6E8A-4147-A177-3AD203B41FA5}">
                      <a16:colId xmlns="" xmlns:a16="http://schemas.microsoft.com/office/drawing/2014/main"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9331" y="880869"/>
            <a:ext cx="8764589" cy="3844583"/>
          </a:xfrm>
          <a:prstGeom prst="rect">
            <a:avLst/>
          </a:prstGeom>
          <a:noFill/>
          <a:ln w="28575">
            <a:solidFill>
              <a:schemeClr val="accent6">
                <a:lumMod val="60000"/>
                <a:lumOff val="40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pic>
        <p:nvPicPr>
          <p:cNvPr id="3" name="图片 2"/>
          <p:cNvPicPr>
            <a:picLocks noChangeAspect="1"/>
          </p:cNvPicPr>
          <p:nvPr/>
        </p:nvPicPr>
        <p:blipFill>
          <a:blip r:embed="rId3"/>
          <a:stretch>
            <a:fillRect/>
          </a:stretch>
        </p:blipFill>
        <p:spPr>
          <a:xfrm>
            <a:off x="258608" y="1513335"/>
            <a:ext cx="8460506" cy="2112761"/>
          </a:xfrm>
          <a:prstGeom prst="rect">
            <a:avLst/>
          </a:prstGeom>
        </p:spPr>
      </p:pic>
      <p:sp>
        <p:nvSpPr>
          <p:cNvPr id="4" name="文本框 3"/>
          <p:cNvSpPr txBox="1"/>
          <p:nvPr/>
        </p:nvSpPr>
        <p:spPr>
          <a:xfrm>
            <a:off x="158945" y="880869"/>
            <a:ext cx="3600400" cy="369332"/>
          </a:xfrm>
          <a:prstGeom prst="rect">
            <a:avLst/>
          </a:prstGeom>
          <a:noFill/>
        </p:spPr>
        <p:txBody>
          <a:bodyPr wrap="square" rtlCol="0">
            <a:spAutoFit/>
          </a:bodyPr>
          <a:lstStyle/>
          <a:p>
            <a:r>
              <a:rPr lang="zh-CN" altLang="en-US" b="1" dirty="0">
                <a:hlinkClick r:id="rId4" action="ppaction://hlinkfile"/>
              </a:rPr>
              <a:t>蠕</a:t>
            </a:r>
            <a:r>
              <a:rPr lang="zh-CN" altLang="en-US" b="1" dirty="0" smtClean="0">
                <a:hlinkClick r:id="rId4" action="ppaction://hlinkfile"/>
              </a:rPr>
              <a:t>变属性与属性之间的相关性</a:t>
            </a:r>
            <a:endParaRPr lang="zh-CN" altLang="en-US" b="1" dirty="0"/>
          </a:p>
        </p:txBody>
      </p:sp>
      <p:sp>
        <p:nvSpPr>
          <p:cNvPr id="16" name="文本框 15"/>
          <p:cNvSpPr txBox="1"/>
          <p:nvPr/>
        </p:nvSpPr>
        <p:spPr>
          <a:xfrm>
            <a:off x="158945" y="4725452"/>
            <a:ext cx="8784975" cy="2031325"/>
          </a:xfrm>
          <a:prstGeom prst="rect">
            <a:avLst/>
          </a:prstGeom>
          <a:noFill/>
        </p:spPr>
        <p:txBody>
          <a:bodyPr wrap="square" rtlCol="0">
            <a:spAutoFit/>
          </a:bodyPr>
          <a:lstStyle/>
          <a:p>
            <a:r>
              <a:rPr lang="zh-CN" altLang="en-US" b="1" dirty="0" smtClean="0"/>
              <a:t>冗余属性分析结论分析：</a:t>
            </a:r>
            <a:endParaRPr lang="en-US" altLang="zh-CN" b="1" dirty="0" smtClean="0"/>
          </a:p>
          <a:p>
            <a:r>
              <a:rPr lang="zh-CN" altLang="en-US" dirty="0" smtClean="0"/>
              <a:t>（</a:t>
            </a:r>
            <a:r>
              <a:rPr lang="en-US" altLang="zh-CN" dirty="0" smtClean="0"/>
              <a:t>1</a:t>
            </a:r>
            <a:r>
              <a:rPr lang="zh-CN" altLang="en-US" dirty="0" smtClean="0"/>
              <a:t>）表中给出了蠕变属性与属性之间的相关系数，相关系数的绝对值越大，表明两者之间相关程度越大，两属性之间存在冗余性。</a:t>
            </a:r>
            <a:endParaRPr lang="en-US" altLang="zh-CN" dirty="0" smtClean="0"/>
          </a:p>
          <a:p>
            <a:r>
              <a:rPr lang="zh-CN" altLang="en-US" dirty="0" smtClean="0"/>
              <a:t>（</a:t>
            </a:r>
            <a:r>
              <a:rPr lang="en-US" altLang="zh-CN" dirty="0" smtClean="0"/>
              <a:t>2</a:t>
            </a:r>
            <a:r>
              <a:rPr lang="zh-CN" altLang="en-US" dirty="0" smtClean="0"/>
              <a:t>）从分析结果中可以看出，</a:t>
            </a:r>
            <a:r>
              <a:rPr lang="en-US" altLang="zh-CN" dirty="0" smtClean="0">
                <a:solidFill>
                  <a:srgbClr val="FF0000"/>
                </a:solidFill>
              </a:rPr>
              <a:t>C</a:t>
            </a:r>
            <a:r>
              <a:rPr lang="zh-CN" altLang="en-US" dirty="0" smtClean="0">
                <a:solidFill>
                  <a:srgbClr val="FF0000"/>
                </a:solidFill>
              </a:rPr>
              <a:t>和</a:t>
            </a:r>
            <a:r>
              <a:rPr lang="en-US" altLang="zh-CN" dirty="0" smtClean="0">
                <a:solidFill>
                  <a:srgbClr val="FF0000"/>
                </a:solidFill>
              </a:rPr>
              <a:t>B</a:t>
            </a:r>
            <a:r>
              <a:rPr lang="zh-CN" altLang="en-US" dirty="0" smtClean="0">
                <a:solidFill>
                  <a:srgbClr val="FF0000"/>
                </a:solidFill>
              </a:rPr>
              <a:t>元素质量分数之间的相关系数为</a:t>
            </a:r>
            <a:r>
              <a:rPr lang="en-US" altLang="zh-CN" dirty="0" smtClean="0">
                <a:solidFill>
                  <a:srgbClr val="FF0000"/>
                </a:solidFill>
              </a:rPr>
              <a:t>0.935285</a:t>
            </a:r>
            <a:r>
              <a:rPr lang="zh-CN" altLang="en-US" dirty="0" smtClean="0"/>
              <a:t>，存在较强的相关性，因此可以认为二者之间可能存在冗余性。</a:t>
            </a:r>
            <a:endParaRPr lang="en-US" altLang="zh-CN" dirty="0" smtClean="0"/>
          </a:p>
          <a:p>
            <a:r>
              <a:rPr lang="zh-CN" altLang="en-US" dirty="0" smtClean="0"/>
              <a:t>（</a:t>
            </a:r>
            <a:r>
              <a:rPr lang="en-US" altLang="zh-CN" dirty="0" smtClean="0"/>
              <a:t>3</a:t>
            </a:r>
            <a:r>
              <a:rPr lang="zh-CN" altLang="en-US" dirty="0" smtClean="0"/>
              <a:t>）</a:t>
            </a:r>
            <a:r>
              <a:rPr lang="en-US" altLang="zh-CN" dirty="0" smtClean="0"/>
              <a:t>a_2T</a:t>
            </a:r>
            <a:r>
              <a:rPr lang="zh-CN" altLang="en-US" dirty="0" smtClean="0"/>
              <a:t>（二阶段时效处理温度）和</a:t>
            </a:r>
            <a:r>
              <a:rPr lang="en-US" altLang="zh-CN" dirty="0" smtClean="0"/>
              <a:t>B</a:t>
            </a:r>
            <a:r>
              <a:rPr lang="zh-CN" altLang="en-US" dirty="0" smtClean="0"/>
              <a:t>元素之间的相关关系为</a:t>
            </a:r>
            <a:r>
              <a:rPr lang="en-US" altLang="zh-CN" dirty="0"/>
              <a:t>0.869216</a:t>
            </a:r>
            <a:r>
              <a:rPr lang="zh-CN" altLang="en-US" dirty="0"/>
              <a:t> </a:t>
            </a:r>
            <a:r>
              <a:rPr lang="zh-CN" altLang="en-US" dirty="0" smtClean="0"/>
              <a:t>，相关性较强，因此二者</a:t>
            </a:r>
            <a:r>
              <a:rPr lang="zh-CN" altLang="en-US" smtClean="0"/>
              <a:t>之间也可</a:t>
            </a:r>
            <a:r>
              <a:rPr lang="zh-CN" altLang="en-US" dirty="0" smtClean="0"/>
              <a:t>能存在冗</a:t>
            </a:r>
            <a:r>
              <a:rPr lang="zh-CN" altLang="en-US" smtClean="0"/>
              <a:t>余性。</a:t>
            </a:r>
            <a:endParaRPr lang="zh-CN" altLang="en-US" dirty="0"/>
          </a:p>
        </p:txBody>
      </p:sp>
      <p:pic>
        <p:nvPicPr>
          <p:cNvPr id="17" name="图片 16"/>
          <p:cNvPicPr>
            <a:picLocks noChangeAspect="1"/>
          </p:cNvPicPr>
          <p:nvPr/>
        </p:nvPicPr>
        <p:blipFill>
          <a:blip r:embed="rId5"/>
          <a:stretch>
            <a:fillRect/>
          </a:stretch>
        </p:blipFill>
        <p:spPr>
          <a:xfrm>
            <a:off x="5452347" y="1009532"/>
            <a:ext cx="3397733" cy="3473575"/>
          </a:xfrm>
          <a:prstGeom prst="rect">
            <a:avLst/>
          </a:prstGeom>
        </p:spPr>
      </p:pic>
      <p:sp>
        <p:nvSpPr>
          <p:cNvPr id="6" name="文本框 5"/>
          <p:cNvSpPr txBox="1"/>
          <p:nvPr/>
        </p:nvSpPr>
        <p:spPr>
          <a:xfrm>
            <a:off x="242243" y="3652934"/>
            <a:ext cx="5109024"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smtClean="0">
                <a:solidFill>
                  <a:srgbClr val="FF0000"/>
                </a:solidFill>
              </a:rPr>
              <a:t>根据专家经验，设定冗余性阈值为</a:t>
            </a:r>
            <a:r>
              <a:rPr lang="en-US" altLang="zh-CN" dirty="0" smtClean="0">
                <a:solidFill>
                  <a:srgbClr val="FF0000"/>
                </a:solidFill>
              </a:rPr>
              <a:t>0.86</a:t>
            </a:r>
            <a:r>
              <a:rPr lang="zh-CN" altLang="en-US" dirty="0" smtClean="0">
                <a:solidFill>
                  <a:srgbClr val="FF0000"/>
                </a:solidFill>
              </a:rPr>
              <a:t>，即如果属性与属性的相关系数大于</a:t>
            </a:r>
            <a:r>
              <a:rPr lang="en-US" altLang="zh-CN" dirty="0" smtClean="0">
                <a:solidFill>
                  <a:srgbClr val="FF0000"/>
                </a:solidFill>
              </a:rPr>
              <a:t>0.86</a:t>
            </a:r>
            <a:r>
              <a:rPr lang="zh-CN" altLang="en-US" dirty="0" smtClean="0">
                <a:solidFill>
                  <a:srgbClr val="FF0000"/>
                </a:solidFill>
              </a:rPr>
              <a:t>，则说明属性与属性之间存在冗余性。</a:t>
            </a:r>
            <a:endParaRPr lang="zh-CN" altLang="en-US" dirty="0">
              <a:solidFill>
                <a:srgbClr val="FF0000"/>
              </a:solidFill>
            </a:endParaRPr>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4" name="表格 3">
            <a:extLst>
              <a:ext uri="{FF2B5EF4-FFF2-40B4-BE49-F238E27FC236}">
                <a16:creationId xmlns="" xmlns:a16="http://schemas.microsoft.com/office/drawing/2014/main"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 xmlns:a16="http://schemas.microsoft.com/office/drawing/2014/main" val="3673177745"/>
                    </a:ext>
                  </a:extLst>
                </a:gridCol>
                <a:gridCol w="1371773">
                  <a:extLst>
                    <a:ext uri="{9D8B030D-6E8A-4147-A177-3AD203B41FA5}">
                      <a16:colId xmlns="" xmlns:a16="http://schemas.microsoft.com/office/drawing/2014/main" val="830347716"/>
                    </a:ext>
                  </a:extLst>
                </a:gridCol>
                <a:gridCol w="1661957">
                  <a:extLst>
                    <a:ext uri="{9D8B030D-6E8A-4147-A177-3AD203B41FA5}">
                      <a16:colId xmlns="" xmlns:a16="http://schemas.microsoft.com/office/drawing/2014/main"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1884963345"/>
                  </a:ext>
                </a:extLst>
              </a:tr>
            </a:tbl>
          </a:graphicData>
        </a:graphic>
      </p:graphicFrame>
      <p:graphicFrame>
        <p:nvGraphicFramePr>
          <p:cNvPr id="5" name="图示 4">
            <a:extLst>
              <a:ext uri="{FF2B5EF4-FFF2-40B4-BE49-F238E27FC236}">
                <a16:creationId xmlns="" xmlns:a16="http://schemas.microsoft.com/office/drawing/2014/main"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 xmlns:a16="http://schemas.microsoft.com/office/drawing/2014/main"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9" name="矩形: 圆角 8">
            <a:extLst>
              <a:ext uri="{FF2B5EF4-FFF2-40B4-BE49-F238E27FC236}">
                <a16:creationId xmlns="" xmlns:a16="http://schemas.microsoft.com/office/drawing/2014/main"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 xmlns:a16="http://schemas.microsoft.com/office/drawing/2014/main"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 xmlns:a16="http://schemas.microsoft.com/office/drawing/2014/main"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 xmlns:a16="http://schemas.microsoft.com/office/drawing/2014/main"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 xmlns:a16="http://schemas.microsoft.com/office/drawing/2014/main"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 xmlns:a16="http://schemas.microsoft.com/office/drawing/2014/main"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 xmlns:a16="http://schemas.microsoft.com/office/drawing/2014/main"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9" name="矩形: 圆角 18">
            <a:extLst>
              <a:ext uri="{FF2B5EF4-FFF2-40B4-BE49-F238E27FC236}">
                <a16:creationId xmlns="" xmlns:a16="http://schemas.microsoft.com/office/drawing/2014/main"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 xmlns:a16="http://schemas.microsoft.com/office/drawing/2014/main"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 xmlns:a16="http://schemas.microsoft.com/office/drawing/2014/main"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 xmlns:a16="http://schemas.microsoft.com/office/drawing/2014/main"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 xmlns:a16="http://schemas.microsoft.com/office/drawing/2014/main"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 xmlns:a16="http://schemas.microsoft.com/office/drawing/2014/main"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 xmlns:a16="http://schemas.microsoft.com/office/drawing/2014/main" id="{F47A7CA5-1B27-4E41-A2EE-058773FEECE8}"/>
              </a:ext>
            </a:extLst>
          </p:cNvPr>
          <p:cNvSpPr txBox="1"/>
          <p:nvPr/>
        </p:nvSpPr>
        <p:spPr>
          <a:xfrm>
            <a:off x="4910882" y="5346148"/>
            <a:ext cx="405584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b="1" dirty="0"/>
              <a:t>经过特征筛选之后，预测精度确实提高了。证明了方法的有效性。但提升幅度不明显，主要是因为样本少，未来的工作之一是</a:t>
            </a:r>
            <a:r>
              <a:rPr lang="zh-CN" altLang="en-US" b="1" dirty="0">
                <a:solidFill>
                  <a:srgbClr val="FF0000"/>
                </a:solidFill>
              </a:rPr>
              <a:t>计算更多的样本数据的数据。</a:t>
            </a:r>
            <a:endParaRPr lang="zh-CN" altLang="en-US" dirty="0">
              <a:solidFill>
                <a:srgbClr val="FF0000"/>
              </a:solidFill>
            </a:endParaRPr>
          </a:p>
        </p:txBody>
      </p:sp>
      <p:sp>
        <p:nvSpPr>
          <p:cNvPr id="3" name="文本框 2">
            <a:extLst>
              <a:ext uri="{FF2B5EF4-FFF2-40B4-BE49-F238E27FC236}">
                <a16:creationId xmlns="" xmlns:a16="http://schemas.microsoft.com/office/drawing/2014/main"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 xmlns:a16="http://schemas.microsoft.com/office/drawing/2014/main"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smtClean="0"/>
              <a:t>下一步工作计划</a:t>
            </a:r>
            <a:endParaRPr lang="zh-CN" altLang="en-US" dirty="0"/>
          </a:p>
        </p:txBody>
      </p:sp>
      <p:graphicFrame>
        <p:nvGraphicFramePr>
          <p:cNvPr id="4" name="图示 3"/>
          <p:cNvGraphicFramePr/>
          <p:nvPr>
            <p:extLst>
              <p:ext uri="{D42A27DB-BD31-4B8C-83A1-F6EECF244321}">
                <p14:modId xmlns:p14="http://schemas.microsoft.com/office/powerpoint/2010/main" val="184747422"/>
              </p:ext>
            </p:extLst>
          </p:nvPr>
        </p:nvGraphicFramePr>
        <p:xfrm>
          <a:off x="611560" y="1078867"/>
          <a:ext cx="7920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716510" y="1289255"/>
            <a:ext cx="492443" cy="830997"/>
          </a:xfrm>
          <a:prstGeom prst="rect">
            <a:avLst/>
          </a:prstGeom>
          <a:noFill/>
        </p:spPr>
        <p:txBody>
          <a:bodyPr wrap="none" rtlCol="0">
            <a:spAutoFit/>
          </a:bodyPr>
          <a:lstStyle/>
          <a:p>
            <a:r>
              <a:rPr lang="zh-CN" altLang="en-US" sz="2400" b="1" dirty="0" smtClean="0"/>
              <a:t>数</a:t>
            </a:r>
            <a:endParaRPr lang="en-US" altLang="zh-CN" sz="2400" b="1" dirty="0" smtClean="0"/>
          </a:p>
          <a:p>
            <a:r>
              <a:rPr lang="zh-CN" altLang="en-US" sz="2400" b="1" dirty="0" smtClean="0"/>
              <a:t>据</a:t>
            </a:r>
            <a:endParaRPr lang="zh-CN" altLang="en-US" sz="2400" b="1" dirty="0"/>
          </a:p>
        </p:txBody>
      </p:sp>
      <p:sp>
        <p:nvSpPr>
          <p:cNvPr id="6" name="文本框 5"/>
          <p:cNvSpPr txBox="1"/>
          <p:nvPr/>
        </p:nvSpPr>
        <p:spPr>
          <a:xfrm>
            <a:off x="1715452" y="2303918"/>
            <a:ext cx="635978" cy="830997"/>
          </a:xfrm>
          <a:prstGeom prst="rect">
            <a:avLst/>
          </a:prstGeom>
          <a:noFill/>
        </p:spPr>
        <p:txBody>
          <a:bodyPr wrap="square" rtlCol="0">
            <a:spAutoFit/>
          </a:bodyPr>
          <a:lstStyle/>
          <a:p>
            <a:r>
              <a:rPr lang="zh-CN" altLang="en-US" sz="2400" b="1" dirty="0"/>
              <a:t>方法</a:t>
            </a:r>
          </a:p>
        </p:txBody>
      </p:sp>
      <p:sp>
        <p:nvSpPr>
          <p:cNvPr id="7" name="文本框 6"/>
          <p:cNvSpPr txBox="1"/>
          <p:nvPr/>
        </p:nvSpPr>
        <p:spPr>
          <a:xfrm>
            <a:off x="1715452" y="3363668"/>
            <a:ext cx="635978" cy="830997"/>
          </a:xfrm>
          <a:prstGeom prst="rect">
            <a:avLst/>
          </a:prstGeom>
          <a:noFill/>
        </p:spPr>
        <p:txBody>
          <a:bodyPr wrap="square" rtlCol="0">
            <a:spAutoFit/>
          </a:bodyPr>
          <a:lstStyle/>
          <a:p>
            <a:r>
              <a:rPr lang="zh-CN" altLang="en-US" sz="2400" b="1" dirty="0" smtClean="0">
                <a:solidFill>
                  <a:srgbClr val="FF0000"/>
                </a:solidFill>
              </a:rPr>
              <a:t>结果</a:t>
            </a:r>
            <a:endParaRPr lang="zh-CN" altLang="en-US" sz="2400" b="1" dirty="0">
              <a:solidFill>
                <a:srgbClr val="FF0000"/>
              </a:solidFill>
            </a:endParaRPr>
          </a:p>
        </p:txBody>
      </p:sp>
      <p:sp>
        <p:nvSpPr>
          <p:cNvPr id="8" name="文本框 7">
            <a:extLst>
              <a:ext uri="{FF2B5EF4-FFF2-40B4-BE49-F238E27FC236}">
                <a16:creationId xmlns="" xmlns:a16="http://schemas.microsoft.com/office/drawing/2014/main" id="{37527B1B-1D95-48B4-B8AE-1B8F878830C0}"/>
              </a:ext>
            </a:extLst>
          </p:cNvPr>
          <p:cNvSpPr txBox="1"/>
          <p:nvPr/>
        </p:nvSpPr>
        <p:spPr>
          <a:xfrm>
            <a:off x="1715452" y="4466165"/>
            <a:ext cx="1156091" cy="769441"/>
          </a:xfrm>
          <a:prstGeom prst="rect">
            <a:avLst/>
          </a:prstGeom>
          <a:noFill/>
        </p:spPr>
        <p:txBody>
          <a:bodyPr wrap="square" rtlCol="0">
            <a:spAutoFit/>
          </a:bodyPr>
          <a:lstStyle/>
          <a:p>
            <a:r>
              <a:rPr lang="zh-CN" altLang="en-US" sz="2200" b="1" dirty="0" smtClean="0">
                <a:solidFill>
                  <a:srgbClr val="FF0000"/>
                </a:solidFill>
              </a:rPr>
              <a:t>蠕变解析式</a:t>
            </a:r>
            <a:endParaRPr lang="zh-CN" altLang="en-US" sz="2200" b="1" dirty="0">
              <a:solidFill>
                <a:srgbClr val="FF0000"/>
              </a:solidFill>
            </a:endParaRPr>
          </a:p>
        </p:txBody>
      </p:sp>
      <p:sp>
        <p:nvSpPr>
          <p:cNvPr id="9" name="文本框 8">
            <a:extLst>
              <a:ext uri="{FF2B5EF4-FFF2-40B4-BE49-F238E27FC236}">
                <a16:creationId xmlns="" xmlns:a16="http://schemas.microsoft.com/office/drawing/2014/main" id="{37527B1B-1D95-48B4-B8AE-1B8F878830C0}"/>
              </a:ext>
            </a:extLst>
          </p:cNvPr>
          <p:cNvSpPr txBox="1"/>
          <p:nvPr/>
        </p:nvSpPr>
        <p:spPr>
          <a:xfrm>
            <a:off x="1715451" y="5476679"/>
            <a:ext cx="1156091" cy="769441"/>
          </a:xfrm>
          <a:prstGeom prst="rect">
            <a:avLst/>
          </a:prstGeom>
          <a:noFill/>
        </p:spPr>
        <p:txBody>
          <a:bodyPr wrap="square" rtlCol="0">
            <a:spAutoFit/>
          </a:bodyPr>
          <a:lstStyle/>
          <a:p>
            <a:r>
              <a:rPr lang="zh-CN" altLang="en-US" sz="2200" b="1" dirty="0" smtClean="0">
                <a:solidFill>
                  <a:srgbClr val="FF0000"/>
                </a:solidFill>
              </a:rPr>
              <a:t>数据关联分析</a:t>
            </a:r>
            <a:endParaRPr lang="zh-CN" altLang="en-US" sz="2200" b="1" dirty="0">
              <a:solidFill>
                <a:srgbClr val="FF0000"/>
              </a:solidFill>
            </a:endParaRPr>
          </a:p>
        </p:txBody>
      </p:sp>
      <p:sp>
        <p:nvSpPr>
          <p:cNvPr id="3" name="文本框 2"/>
          <p:cNvSpPr txBox="1"/>
          <p:nvPr/>
        </p:nvSpPr>
        <p:spPr>
          <a:xfrm>
            <a:off x="2627784" y="5356565"/>
            <a:ext cx="5544616" cy="1169551"/>
          </a:xfrm>
          <a:prstGeom prst="rect">
            <a:avLst/>
          </a:prstGeom>
          <a:noFill/>
        </p:spPr>
        <p:txBody>
          <a:bodyPr wrap="square" rtlCol="0">
            <a:spAutoFit/>
          </a:bodyPr>
          <a:lstStyle/>
          <a:p>
            <a:r>
              <a:rPr lang="en-US" altLang="zh-CN" sz="1400" dirty="0" smtClean="0"/>
              <a:t>5</a:t>
            </a:r>
            <a:r>
              <a:rPr lang="zh-CN" altLang="en-US" sz="1400" dirty="0" smtClean="0"/>
              <a:t>、针对采集的文献以及文献包含的数据的特点，将利用知识图谱、、数据溯源、统计分析和数据可视化、关联数据（</a:t>
            </a:r>
            <a:r>
              <a:rPr lang="en-US" altLang="zh-CN" sz="1400" dirty="0" smtClean="0"/>
              <a:t>Linked Data</a:t>
            </a:r>
            <a:r>
              <a:rPr lang="zh-CN" altLang="en-US" sz="1400" dirty="0" smtClean="0"/>
              <a:t>）等技术和方法深入挖掘科学数据中各类数据资源对象的语义内涵和关联关系，从最初探索高温合金数据中属性与属性、属性与性能之间的关联关系上升到挖掘科学数据资源之间的关联关系。</a:t>
            </a:r>
            <a:endParaRPr lang="zh-CN" altLang="en-US" sz="1400" dirty="0"/>
          </a:p>
        </p:txBody>
      </p:sp>
      <p:sp>
        <p:nvSpPr>
          <p:cNvPr id="10" name="圆角矩形 9"/>
          <p:cNvSpPr/>
          <p:nvPr/>
        </p:nvSpPr>
        <p:spPr>
          <a:xfrm>
            <a:off x="2208952" y="2510438"/>
            <a:ext cx="5027343" cy="1660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数</a:t>
            </a:r>
            <a:r>
              <a:rPr lang="zh-CN" altLang="en-US" dirty="0" smtClean="0">
                <a:solidFill>
                  <a:srgbClr val="FF0000"/>
                </a:solidFill>
              </a:rPr>
              <a:t>据不够丰富</a:t>
            </a:r>
            <a:endParaRPr lang="en-US" altLang="zh-CN" dirty="0" smtClean="0">
              <a:solidFill>
                <a:srgbClr val="FF0000"/>
              </a:solidFill>
            </a:endParaRPr>
          </a:p>
          <a:p>
            <a:pPr algn="ctr"/>
            <a:r>
              <a:rPr lang="zh-CN" altLang="en-US" dirty="0" smtClean="0">
                <a:solidFill>
                  <a:schemeClr val="tx1"/>
                </a:solidFill>
              </a:rPr>
              <a:t>提出了数据科学目前存在的</a:t>
            </a:r>
            <a:r>
              <a:rPr lang="en-US" altLang="zh-CN" dirty="0" smtClean="0">
                <a:solidFill>
                  <a:schemeClr val="tx1"/>
                </a:solidFill>
              </a:rPr>
              <a:t>4</a:t>
            </a:r>
            <a:r>
              <a:rPr lang="zh-CN" altLang="en-US" dirty="0" smtClean="0">
                <a:solidFill>
                  <a:schemeClr val="tx1"/>
                </a:solidFill>
              </a:rPr>
              <a:t>大困惑</a:t>
            </a:r>
            <a:endParaRPr lang="en-US" altLang="zh-CN" dirty="0" smtClean="0">
              <a:solidFill>
                <a:schemeClr val="tx1"/>
              </a:solidFill>
            </a:endParaRPr>
          </a:p>
          <a:p>
            <a:pPr algn="ctr"/>
            <a:r>
              <a:rPr lang="zh-CN" altLang="en-US" dirty="0">
                <a:solidFill>
                  <a:schemeClr val="tx1"/>
                </a:solidFill>
              </a:rPr>
              <a:t>困</a:t>
            </a:r>
            <a:r>
              <a:rPr lang="zh-CN" altLang="en-US" dirty="0" smtClean="0">
                <a:solidFill>
                  <a:schemeClr val="tx1"/>
                </a:solidFill>
              </a:rPr>
              <a:t>惑</a:t>
            </a:r>
            <a:r>
              <a:rPr lang="en-US" altLang="zh-CN" dirty="0" smtClean="0">
                <a:solidFill>
                  <a:schemeClr val="tx1"/>
                </a:solidFill>
              </a:rPr>
              <a:t>1</a:t>
            </a:r>
            <a:r>
              <a:rPr lang="zh-CN" altLang="en-US" dirty="0" smtClean="0">
                <a:solidFill>
                  <a:schemeClr val="tx1"/>
                </a:solidFill>
              </a:rPr>
              <a:t>：统计和概率理论基础</a:t>
            </a:r>
            <a:endParaRPr lang="en-US" altLang="zh-CN" dirty="0" smtClean="0">
              <a:solidFill>
                <a:schemeClr val="tx1"/>
              </a:solidFill>
            </a:endParaRPr>
          </a:p>
          <a:p>
            <a:pPr algn="ctr"/>
            <a:r>
              <a:rPr lang="zh-CN" altLang="en-US" dirty="0" smtClean="0">
                <a:solidFill>
                  <a:schemeClr val="tx1"/>
                </a:solidFill>
              </a:rPr>
              <a:t>困惑</a:t>
            </a:r>
            <a:r>
              <a:rPr lang="en-US" altLang="zh-CN" dirty="0" smtClean="0">
                <a:solidFill>
                  <a:schemeClr val="tx1"/>
                </a:solidFill>
              </a:rPr>
              <a:t>2</a:t>
            </a:r>
            <a:r>
              <a:rPr lang="zh-CN" altLang="en-US" dirty="0" smtClean="0">
                <a:solidFill>
                  <a:schemeClr val="tx1"/>
                </a:solidFill>
              </a:rPr>
              <a:t>：数学理论</a:t>
            </a:r>
            <a:endParaRPr lang="en-US" altLang="zh-CN" dirty="0" smtClean="0">
              <a:solidFill>
                <a:schemeClr val="tx1"/>
              </a:solidFill>
            </a:endParaRPr>
          </a:p>
          <a:p>
            <a:pPr algn="ctr"/>
            <a:r>
              <a:rPr lang="zh-CN" altLang="en-US" dirty="0" smtClean="0">
                <a:solidFill>
                  <a:schemeClr val="tx1"/>
                </a:solidFill>
              </a:rPr>
              <a:t>困惑</a:t>
            </a:r>
            <a:r>
              <a:rPr lang="en-US" altLang="zh-CN" dirty="0" smtClean="0">
                <a:solidFill>
                  <a:schemeClr val="tx1"/>
                </a:solidFill>
              </a:rPr>
              <a:t>3</a:t>
            </a:r>
            <a:r>
              <a:rPr lang="zh-CN" altLang="en-US" dirty="0" smtClean="0">
                <a:solidFill>
                  <a:schemeClr val="tx1"/>
                </a:solidFill>
              </a:rPr>
              <a:t>：数值分析理论</a:t>
            </a:r>
            <a:endParaRPr lang="en-US" altLang="zh-CN" dirty="0" smtClean="0">
              <a:solidFill>
                <a:schemeClr val="tx1"/>
              </a:solidFill>
            </a:endParaRPr>
          </a:p>
          <a:p>
            <a:pPr algn="ctr"/>
            <a:r>
              <a:rPr lang="zh-CN" altLang="en-US" dirty="0">
                <a:solidFill>
                  <a:schemeClr val="tx1"/>
                </a:solidFill>
              </a:rPr>
              <a:t>困</a:t>
            </a:r>
            <a:r>
              <a:rPr lang="zh-CN" altLang="en-US" dirty="0" smtClean="0">
                <a:solidFill>
                  <a:schemeClr val="tx1"/>
                </a:solidFill>
              </a:rPr>
              <a:t>惑</a:t>
            </a:r>
            <a:r>
              <a:rPr lang="en-US" altLang="zh-CN" dirty="0">
                <a:solidFill>
                  <a:schemeClr val="tx1"/>
                </a:solidFill>
              </a:rPr>
              <a:t>4</a:t>
            </a:r>
            <a:r>
              <a:rPr lang="zh-CN" altLang="en-US" dirty="0" smtClean="0">
                <a:solidFill>
                  <a:schemeClr val="tx1"/>
                </a:solidFill>
              </a:rPr>
              <a:t>：大数据（</a:t>
            </a:r>
            <a:r>
              <a:rPr lang="en-US" altLang="zh-CN" dirty="0" smtClean="0">
                <a:solidFill>
                  <a:schemeClr val="tx1"/>
                </a:solidFill>
              </a:rPr>
              <a:t>Big Data</a:t>
            </a:r>
            <a:r>
              <a:rPr lang="zh-CN" altLang="en-US" dirty="0" smtClean="0">
                <a:solidFill>
                  <a:schemeClr val="tx1"/>
                </a:solidFill>
              </a:rPr>
              <a:t>）</a:t>
            </a:r>
            <a:endParaRPr lang="zh-CN" altLang="en-US" dirty="0">
              <a:solidFill>
                <a:schemeClr val="tx1"/>
              </a:solidFill>
            </a:endParaRPr>
          </a:p>
        </p:txBody>
      </p:sp>
      <p:sp>
        <p:nvSpPr>
          <p:cNvPr id="11" name="五角星 10"/>
          <p:cNvSpPr/>
          <p:nvPr/>
        </p:nvSpPr>
        <p:spPr>
          <a:xfrm>
            <a:off x="3792200" y="2510438"/>
            <a:ext cx="216024" cy="216024"/>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2767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476" y="177964"/>
            <a:ext cx="8229600" cy="796950"/>
          </a:xfrm>
        </p:spPr>
        <p:txBody>
          <a:bodyPr>
            <a:noAutofit/>
          </a:bodyPr>
          <a:lstStyle/>
          <a:p>
            <a:pPr>
              <a:defRPr/>
            </a:pPr>
            <a:r>
              <a:rPr lang="zh-CN" altLang="en-US" sz="2400" dirty="0">
                <a:solidFill>
                  <a:srgbClr val="FF0000"/>
                </a:solidFill>
              </a:rPr>
              <a:t>预</a:t>
            </a:r>
            <a:r>
              <a:rPr lang="zh-CN" altLang="en-US" sz="2400" dirty="0" smtClean="0">
                <a:solidFill>
                  <a:srgbClr val="FF0000"/>
                </a:solidFill>
              </a:rPr>
              <a:t>计开展工作</a:t>
            </a:r>
            <a:r>
              <a:rPr lang="en-US" altLang="zh-CN" sz="2400" dirty="0" smtClean="0"/>
              <a:t/>
            </a:r>
            <a:br>
              <a:rPr lang="en-US" altLang="zh-CN" sz="2400" dirty="0" smtClean="0"/>
            </a:br>
            <a:r>
              <a:rPr lang="en-US" altLang="zh-CN" sz="2400" dirty="0" smtClean="0"/>
              <a:t>——</a:t>
            </a:r>
            <a:r>
              <a:rPr lang="zh-CN" altLang="en-US" sz="2200" dirty="0" smtClean="0"/>
              <a:t>利</a:t>
            </a:r>
            <a:r>
              <a:rPr lang="zh-CN" altLang="en-US" sz="2200" dirty="0"/>
              <a:t>用机器学习方法给出具体解析式或提取规则</a:t>
            </a:r>
            <a:br>
              <a:rPr lang="zh-CN" altLang="en-US" sz="2200" dirty="0"/>
            </a:br>
            <a:endParaRPr sz="22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38</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extLst>
      <p:ext uri="{BB962C8B-B14F-4D97-AF65-F5344CB8AC3E}">
        <p14:creationId xmlns:p14="http://schemas.microsoft.com/office/powerpoint/2010/main" val="1391971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7999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5</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表征扩散部分影响，前提：用自扩散激活能代替蠕变表观激活能</a:t>
            </a:r>
            <a:r>
              <a:rPr lang="el-GR" altLang="zh-CN" dirty="0"/>
              <a:t> </a:t>
            </a:r>
            <a:r>
              <a:rPr lang="en-US" altLang="zh-CN" dirty="0"/>
              <a:t>          </a:t>
            </a: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a:t>
            </a:r>
            <a:endParaRPr lang="en-US" altLang="zh-CN" dirty="0"/>
          </a:p>
          <a:p>
            <a:r>
              <a:rPr lang="en-US" altLang="zh-CN" dirty="0">
                <a:sym typeface="Wingdings" panose="05000000000000000000" pitchFamily="2" charset="2"/>
              </a:rPr>
              <a:t>          </a:t>
            </a:r>
            <a:r>
              <a:rPr lang="zh-CN" altLang="en-US" dirty="0">
                <a:sym typeface="Wingdings" panose="05000000000000000000" pitchFamily="2" charset="2"/>
              </a:rPr>
              <a:t>前提</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求得表观激活能带入计算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smtClean="0">
                <a:solidFill>
                  <a:srgbClr val="FF0000"/>
                </a:solidFill>
              </a:rPr>
              <a:t>预计开展工作</a:t>
            </a:r>
            <a:endParaRPr lang="en-US" altLang="zh-CN" sz="2400" dirty="0" smtClean="0">
              <a:solidFill>
                <a:srgbClr val="FF0000"/>
              </a:solidFill>
            </a:endParaRPr>
          </a:p>
          <a:p>
            <a:r>
              <a:rPr lang="en-US" altLang="zh-CN" sz="2400" dirty="0"/>
              <a:t>——</a:t>
            </a:r>
            <a:r>
              <a:rPr lang="zh-CN" altLang="en-US" sz="2400" dirty="0" smtClean="0"/>
              <a:t>蠕</a:t>
            </a:r>
            <a:r>
              <a:rPr lang="zh-CN" altLang="en-US" sz="2400" dirty="0"/>
              <a:t>变解析式存在的问题和改进方案</a:t>
            </a:r>
          </a:p>
        </p:txBody>
      </p:sp>
      <p:pic>
        <p:nvPicPr>
          <p:cNvPr id="5" name="图片 4"/>
          <p:cNvPicPr>
            <a:picLocks noChangeAspect="1"/>
          </p:cNvPicPr>
          <p:nvPr/>
        </p:nvPicPr>
        <p:blipFill>
          <a:blip r:embed="rId2"/>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2"/>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2"/>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3"/>
          <a:srcRect l="57004" t="10392"/>
          <a:stretch>
            <a:fillRect/>
          </a:stretch>
        </p:blipFill>
        <p:spPr>
          <a:xfrm>
            <a:off x="4067223" y="3492759"/>
            <a:ext cx="1749317" cy="440907"/>
          </a:xfrm>
          <a:prstGeom prst="rect">
            <a:avLst/>
          </a:prstGeom>
        </p:spPr>
      </p:pic>
      <p:pic>
        <p:nvPicPr>
          <p:cNvPr id="3" name="图片 2"/>
          <p:cNvPicPr>
            <a:picLocks noChangeAspect="1"/>
          </p:cNvPicPr>
          <p:nvPr/>
        </p:nvPicPr>
        <p:blipFill>
          <a:blip r:embed="rId4"/>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2"/>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5"/>
          <a:stretch>
            <a:fillRect/>
          </a:stretch>
        </p:blipFill>
        <p:spPr>
          <a:xfrm>
            <a:off x="2596248" y="589903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）晶界滑移对蠕变影响的大小随晶粒尺寸地大小而改变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smtClean="0"/>
              <a:t>蠕</a:t>
            </a:r>
            <a:r>
              <a:rPr lang="zh-CN" altLang="en-US" sz="2400" dirty="0"/>
              <a:t>变解析式存在的问题和改进方案</a:t>
            </a:r>
          </a:p>
        </p:txBody>
      </p:sp>
      <p:pic>
        <p:nvPicPr>
          <p:cNvPr id="5" name="图片 4"/>
          <p:cNvPicPr>
            <a:picLocks noChangeAspect="1"/>
          </p:cNvPicPr>
          <p:nvPr/>
        </p:nvPicPr>
        <p:blipFill>
          <a:blip r:embed="rId2"/>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2"/>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3"/>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2"/>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2"/>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2"/>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smtClean="0">
                <a:solidFill>
                  <a:srgbClr val="FF0000"/>
                </a:solidFill>
              </a:rPr>
              <a:t>预计开展工作</a:t>
            </a:r>
            <a:r>
              <a:rPr lang="en-US" altLang="zh-CN" sz="2200" dirty="0" smtClean="0">
                <a:solidFill>
                  <a:srgbClr val="FF0000"/>
                </a:solidFill>
              </a:rPr>
              <a:t/>
            </a:r>
            <a:br>
              <a:rPr lang="en-US" altLang="zh-CN" sz="2200" dirty="0" smtClean="0">
                <a:solidFill>
                  <a:srgbClr val="FF0000"/>
                </a:solidFill>
              </a:rPr>
            </a:br>
            <a:r>
              <a:rPr lang="en-US" altLang="zh-CN" sz="2200" dirty="0" smtClean="0"/>
              <a:t>——</a:t>
            </a:r>
            <a:r>
              <a:rPr lang="zh-CN" altLang="en-US" sz="2200" dirty="0" smtClean="0"/>
              <a:t>基</a:t>
            </a:r>
            <a:r>
              <a:rPr lang="zh-CN" altLang="en-US" sz="2200" dirty="0"/>
              <a:t>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extLst/>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extLst/>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extLst/>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extLst/>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extLst/>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4790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 xmlns:a16="http://schemas.microsoft.com/office/drawing/2014/main" val="20000"/>
                    </a:ext>
                  </a:extLst>
                </a:gridCol>
                <a:gridCol w="2381274">
                  <a:extLst>
                    <a:ext uri="{9D8B030D-6E8A-4147-A177-3AD203B41FA5}">
                      <a16:colId xmlns="" xmlns:a16="http://schemas.microsoft.com/office/drawing/2014/main" val="20001"/>
                    </a:ext>
                  </a:extLst>
                </a:gridCol>
                <a:gridCol w="4613719">
                  <a:extLst>
                    <a:ext uri="{9D8B030D-6E8A-4147-A177-3AD203B41FA5}">
                      <a16:colId xmlns=""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 xmlns:a16="http://schemas.microsoft.com/office/drawing/2014/main" val="20000"/>
                    </a:ext>
                  </a:extLst>
                </a:gridCol>
                <a:gridCol w="1860371">
                  <a:extLst>
                    <a:ext uri="{9D8B030D-6E8A-4147-A177-3AD203B41FA5}">
                      <a16:colId xmlns="" xmlns:a16="http://schemas.microsoft.com/office/drawing/2014/main" val="20001"/>
                    </a:ext>
                  </a:extLst>
                </a:gridCol>
                <a:gridCol w="4613719">
                  <a:extLst>
                    <a:ext uri="{9D8B030D-6E8A-4147-A177-3AD203B41FA5}">
                      <a16:colId xmlns=""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用户画像构建</a:t>
            </a:r>
          </a:p>
        </p:txBody>
      </p:sp>
      <p:sp>
        <p:nvSpPr>
          <p:cNvPr id="3" name="文本框 2"/>
          <p:cNvSpPr txBox="1"/>
          <p:nvPr/>
        </p:nvSpPr>
        <p:spPr>
          <a:xfrm>
            <a:off x="236936" y="908720"/>
            <a:ext cx="8805664" cy="923330"/>
          </a:xfrm>
          <a:prstGeom prst="rect">
            <a:avLst/>
          </a:prstGeom>
          <a:noFill/>
        </p:spPr>
        <p:txBody>
          <a:bodyPr wrap="square" rtlCol="0">
            <a:spAutoFit/>
          </a:bodyPr>
          <a:lstStyle/>
          <a:p>
            <a:r>
              <a:rPr lang="zh-CN" altLang="en-US" b="1" dirty="0">
                <a:solidFill>
                  <a:srgbClr val="FF0000"/>
                </a:solidFill>
              </a:rPr>
              <a:t>用户模型定义：</a:t>
            </a:r>
            <a:r>
              <a:rPr lang="en-US" altLang="zh-CN" dirty="0" err="1"/>
              <a:t>User_model</a:t>
            </a:r>
            <a:r>
              <a:rPr lang="en-US" altLang="zh-CN" dirty="0"/>
              <a:t> = U{&lt;</a:t>
            </a:r>
            <a:r>
              <a:rPr lang="zh-CN" altLang="en-US" b="1" dirty="0">
                <a:solidFill>
                  <a:srgbClr val="FF0000"/>
                </a:solidFill>
              </a:rPr>
              <a:t>用户基本信息</a:t>
            </a:r>
            <a:r>
              <a:rPr lang="en-US" altLang="zh-CN" dirty="0"/>
              <a:t>(</a:t>
            </a:r>
            <a:r>
              <a:rPr lang="zh-CN" altLang="en-US" dirty="0"/>
              <a:t>姓名，职位，所在单位，联系方式</a:t>
            </a:r>
            <a:r>
              <a:rPr lang="en-US" altLang="zh-CN" dirty="0"/>
              <a:t>...)&gt;</a:t>
            </a:r>
            <a:r>
              <a:rPr lang="zh-CN" altLang="en-US" dirty="0"/>
              <a:t>，</a:t>
            </a:r>
            <a:r>
              <a:rPr lang="en-US" altLang="zh-CN" dirty="0"/>
              <a:t>&lt;</a:t>
            </a:r>
            <a:r>
              <a:rPr lang="zh-CN" altLang="en-US" b="1" dirty="0">
                <a:solidFill>
                  <a:srgbClr val="FF0000"/>
                </a:solidFill>
              </a:rPr>
              <a:t>用户行为偏好</a:t>
            </a:r>
            <a:r>
              <a:rPr lang="en-US" altLang="zh-CN" dirty="0"/>
              <a:t>(</a:t>
            </a:r>
            <a:r>
              <a:rPr lang="zh-CN" altLang="en-US" dirty="0"/>
              <a:t>时间偏好，作者偏好，文献偏好，机构偏好</a:t>
            </a:r>
            <a:r>
              <a:rPr lang="en-US" altLang="zh-CN" dirty="0"/>
              <a:t>)&gt;</a:t>
            </a:r>
            <a:r>
              <a:rPr lang="zh-CN" altLang="en-US" dirty="0"/>
              <a:t>，</a:t>
            </a:r>
            <a:r>
              <a:rPr lang="en-US" altLang="zh-CN" dirty="0"/>
              <a:t>&lt;</a:t>
            </a:r>
            <a:r>
              <a:rPr lang="zh-CN" altLang="en-US" b="1" dirty="0">
                <a:solidFill>
                  <a:srgbClr val="FF0000"/>
                </a:solidFill>
              </a:rPr>
              <a:t>用户等级</a:t>
            </a:r>
            <a:r>
              <a:rPr lang="en-US" altLang="zh-CN" dirty="0"/>
              <a:t>(</a:t>
            </a:r>
            <a:r>
              <a:rPr lang="zh-CN" altLang="en-US" dirty="0"/>
              <a:t>计算机等级、材料等级</a:t>
            </a:r>
            <a:r>
              <a:rPr lang="en-US" altLang="zh-CN" dirty="0"/>
              <a:t>)&gt;</a:t>
            </a:r>
            <a:r>
              <a:rPr lang="zh-CN" altLang="en-US" dirty="0"/>
              <a:t>，</a:t>
            </a:r>
            <a:r>
              <a:rPr lang="en-US" altLang="zh-CN" dirty="0"/>
              <a:t>...}</a:t>
            </a:r>
            <a:endParaRPr lang="zh-CN" altLang="en-US"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个性化搜索功能展示</a:t>
            </a: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a:solidFill>
                  <a:srgbClr val="FF0000"/>
                </a:solidFill>
              </a:rPr>
              <a:t>不同用户</a:t>
            </a: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a:solidFill>
                  <a:srgbClr val="FF0000"/>
                </a:solidFill>
              </a:rPr>
              <a:t>搜索关键字</a:t>
            </a: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3"/>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a:solidFill>
                  <a:srgbClr val="FF0000"/>
                </a:solidFill>
              </a:rPr>
              <a:t>结果列表</a:t>
            </a: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a:solidFill>
                  <a:srgbClr val="FF0000"/>
                </a:solidFill>
              </a:rPr>
              <a:t>搜索关键字都为</a:t>
            </a:r>
            <a:r>
              <a:rPr lang="en-US" altLang="zh-CN" b="1" dirty="0">
                <a:solidFill>
                  <a:srgbClr val="FF0000"/>
                </a:solidFill>
              </a:rPr>
              <a:t>alloying</a:t>
            </a:r>
            <a:endParaRPr lang="zh-CN" altLang="en-US" b="1" dirty="0">
              <a:solidFill>
                <a:srgbClr val="FF0000"/>
              </a:solidFill>
            </a:endParaRPr>
          </a:p>
        </p:txBody>
      </p:sp>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4"/>
          <a:stretch>
            <a:fillRect/>
          </a:stretch>
        </p:blipFill>
        <p:spPr>
          <a:xfrm>
            <a:off x="4654964" y="980640"/>
            <a:ext cx="4273997" cy="2198203"/>
          </a:xfrm>
          <a:prstGeom prst="rect">
            <a:avLst/>
          </a:prstGeom>
        </p:spPr>
      </p:pic>
      <p:pic>
        <p:nvPicPr>
          <p:cNvPr id="5" name="图片 4"/>
          <p:cNvPicPr>
            <a:picLocks noChangeAspect="1"/>
          </p:cNvPicPr>
          <p:nvPr/>
        </p:nvPicPr>
        <p:blipFill>
          <a:blip r:embed="rId5"/>
          <a:stretch>
            <a:fillRect/>
          </a:stretch>
        </p:blipFill>
        <p:spPr>
          <a:xfrm>
            <a:off x="251520" y="948064"/>
            <a:ext cx="4263676" cy="2192895"/>
          </a:xfrm>
          <a:prstGeom prst="rect">
            <a:avLst/>
          </a:prstGeom>
        </p:spPr>
      </p:pic>
      <p:grpSp>
        <p:nvGrpSpPr>
          <p:cNvPr id="7" name="组合 6"/>
          <p:cNvGrpSpPr/>
          <p:nvPr/>
        </p:nvGrpSpPr>
        <p:grpSpPr>
          <a:xfrm>
            <a:off x="494983" y="5506058"/>
            <a:ext cx="5393408" cy="1064693"/>
            <a:chOff x="-5941169" y="4599879"/>
            <a:chExt cx="5393408" cy="1064693"/>
          </a:xfrm>
        </p:grpSpPr>
        <p:pic>
          <p:nvPicPr>
            <p:cNvPr id="19" name="图片 18"/>
            <p:cNvPicPr>
              <a:picLocks noChangeAspect="1"/>
            </p:cNvPicPr>
            <p:nvPr/>
          </p:nvPicPr>
          <p:blipFill>
            <a:blip r:embed="rId6"/>
            <a:stretch>
              <a:fillRect/>
            </a:stretch>
          </p:blipFill>
          <p:spPr>
            <a:xfrm>
              <a:off x="-5941168" y="4599879"/>
              <a:ext cx="5393407" cy="1064693"/>
            </a:xfrm>
            <a:prstGeom prst="rect">
              <a:avLst/>
            </a:prstGeom>
          </p:spPr>
        </p:pic>
        <p:sp>
          <p:nvSpPr>
            <p:cNvPr id="3" name="文本框 2"/>
            <p:cNvSpPr txBox="1"/>
            <p:nvPr/>
          </p:nvSpPr>
          <p:spPr>
            <a:xfrm>
              <a:off x="-5941169" y="4618024"/>
              <a:ext cx="5315962" cy="605581"/>
            </a:xfrm>
            <a:prstGeom prst="rect">
              <a:avLst/>
            </a:prstGeom>
            <a:noFill/>
            <a:ln w="19050">
              <a:solidFill>
                <a:srgbClr val="FF0000"/>
              </a:solidFill>
            </a:ln>
          </p:spPr>
          <p:txBody>
            <a:bodyPr wrap="square" rtlCol="0">
              <a:spAutoFit/>
            </a:bodyPr>
            <a:lstStyle/>
            <a:p>
              <a:endParaRPr lang="zh-CN" altLang="en-US" dirty="0"/>
            </a:p>
          </p:txBody>
        </p:sp>
      </p:grpSp>
      <p:grpSp>
        <p:nvGrpSpPr>
          <p:cNvPr id="11" name="组合 10"/>
          <p:cNvGrpSpPr/>
          <p:nvPr/>
        </p:nvGrpSpPr>
        <p:grpSpPr>
          <a:xfrm>
            <a:off x="2898937" y="5506058"/>
            <a:ext cx="5915026" cy="1123949"/>
            <a:chOff x="-5846956" y="2130399"/>
            <a:chExt cx="5915026" cy="1123949"/>
          </a:xfrm>
        </p:grpSpPr>
        <p:pic>
          <p:nvPicPr>
            <p:cNvPr id="20" name="图片 19"/>
            <p:cNvPicPr>
              <a:picLocks noChangeAspect="1"/>
            </p:cNvPicPr>
            <p:nvPr/>
          </p:nvPicPr>
          <p:blipFill>
            <a:blip r:embed="rId7"/>
            <a:stretch>
              <a:fillRect/>
            </a:stretch>
          </p:blipFill>
          <p:spPr>
            <a:xfrm>
              <a:off x="-5846955" y="2130399"/>
              <a:ext cx="5915025" cy="1123949"/>
            </a:xfrm>
            <a:prstGeom prst="rect">
              <a:avLst/>
            </a:prstGeom>
          </p:spPr>
        </p:pic>
        <p:sp>
          <p:nvSpPr>
            <p:cNvPr id="6" name="文本框 5"/>
            <p:cNvSpPr txBox="1"/>
            <p:nvPr/>
          </p:nvSpPr>
          <p:spPr>
            <a:xfrm>
              <a:off x="-5846956" y="2130399"/>
              <a:ext cx="5705511" cy="62372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CN" altLang="en-US" dirty="0"/>
            </a:p>
          </p:txBody>
        </p:sp>
      </p:grpSp>
      <p:sp>
        <p:nvSpPr>
          <p:cNvPr id="14" name="文本框 13"/>
          <p:cNvSpPr txBox="1"/>
          <p:nvPr/>
        </p:nvSpPr>
        <p:spPr>
          <a:xfrm>
            <a:off x="2125660" y="5628669"/>
            <a:ext cx="3384897" cy="369332"/>
          </a:xfrm>
          <a:prstGeom prst="rect">
            <a:avLst/>
          </a:prstGeom>
          <a:solidFill>
            <a:schemeClr val="tx2">
              <a:lumMod val="40000"/>
              <a:lumOff val="60000"/>
            </a:schemeClr>
          </a:solidFill>
        </p:spPr>
        <p:txBody>
          <a:bodyPr wrap="square" rtlCol="0">
            <a:spAutoFit/>
          </a:bodyPr>
          <a:lstStyle/>
          <a:p>
            <a:r>
              <a:rPr lang="zh-CN" altLang="en-US" dirty="0"/>
              <a:t>推荐的文献列表优先顺序不同</a:t>
            </a:r>
          </a:p>
        </p:txBody>
      </p:sp>
      <p:sp>
        <p:nvSpPr>
          <p:cNvPr id="15" name="文本框 14">
            <a:extLst>
              <a:ext uri="{FF2B5EF4-FFF2-40B4-BE49-F238E27FC236}">
                <a16:creationId xmlns="" xmlns:a16="http://schemas.microsoft.com/office/drawing/2014/main" id="{3E35368E-72E7-A847-925E-829701FC8F48}"/>
              </a:ext>
            </a:extLst>
          </p:cNvPr>
          <p:cNvSpPr txBox="1"/>
          <p:nvPr/>
        </p:nvSpPr>
        <p:spPr>
          <a:xfrm>
            <a:off x="3940897" y="1027048"/>
            <a:ext cx="1569660" cy="923330"/>
          </a:xfrm>
          <a:prstGeom prst="rect">
            <a:avLst/>
          </a:prstGeom>
          <a:noFill/>
        </p:spPr>
        <p:txBody>
          <a:bodyPr wrap="none" rtlCol="0">
            <a:spAutoFit/>
          </a:bodyPr>
          <a:lstStyle/>
          <a:p>
            <a:r>
              <a:rPr kumimoji="1" lang="zh-CN" altLang="en-US" b="1" dirty="0"/>
              <a:t>时间敏感</a:t>
            </a:r>
            <a:endParaRPr kumimoji="1" lang="en-US" altLang="zh-CN" b="1" dirty="0"/>
          </a:p>
          <a:p>
            <a:r>
              <a:rPr kumimoji="1" lang="zh-CN" altLang="en-US" b="1" dirty="0"/>
              <a:t>作者敏感</a:t>
            </a:r>
            <a:endParaRPr kumimoji="1" lang="en-US" altLang="zh-CN" b="1" dirty="0"/>
          </a:p>
          <a:p>
            <a:r>
              <a:rPr kumimoji="1" lang="zh-CN" altLang="en-US" b="1" dirty="0"/>
              <a:t>研究方向敏感</a:t>
            </a:r>
          </a:p>
        </p:txBody>
      </p:sp>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a:t>
              </a:r>
              <a:r>
                <a:rPr lang="zh-CN" altLang="en-US" sz="1400" b="1" dirty="0" smtClean="0">
                  <a:solidFill>
                    <a:schemeClr val="tx1"/>
                  </a:solidFill>
                </a:rPr>
                <a:t>献</a:t>
              </a:r>
              <a:endParaRPr lang="en-US" altLang="zh-CN" sz="1400" b="1" dirty="0" smtClean="0">
                <a:solidFill>
                  <a:schemeClr val="tx1"/>
                </a:solidFill>
              </a:endParaRPr>
            </a:p>
            <a:p>
              <a:pPr algn="ctr"/>
              <a:r>
                <a:rPr lang="zh-CN" altLang="en-US" sz="1400" b="1" dirty="0" smtClean="0">
                  <a:solidFill>
                    <a:schemeClr val="tx1"/>
                  </a:solidFill>
                </a:rPr>
                <a:t>数</a:t>
              </a:r>
              <a:r>
                <a:rPr lang="zh-CN" altLang="en-US" sz="1400" b="1" dirty="0">
                  <a:solidFill>
                    <a:schemeClr val="tx1"/>
                  </a:solidFill>
                </a:rPr>
                <a:t>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 xmlns:a16="http://schemas.microsoft.com/office/drawing/2014/main"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a:t>
              </a:r>
              <a:r>
                <a:rPr lang="zh-CN" altLang="en-US" sz="1400" b="1" dirty="0" smtClean="0">
                  <a:solidFill>
                    <a:schemeClr val="tx1"/>
                  </a:solidFill>
                </a:rPr>
                <a:t>际高温合金会议数</a:t>
              </a:r>
              <a:r>
                <a:rPr lang="zh-CN" altLang="en-US" sz="1400" b="1" dirty="0">
                  <a:solidFill>
                    <a:schemeClr val="tx1"/>
                  </a:solidFill>
                </a:rPr>
                <a:t>据</a:t>
              </a:r>
            </a:p>
          </p:txBody>
        </p:sp>
      </p:grpSp>
    </p:spTree>
    <p:extLst>
      <p:ext uri="{BB962C8B-B14F-4D97-AF65-F5344CB8AC3E}">
        <p14:creationId xmlns:p14="http://schemas.microsoft.com/office/powerpoint/2010/main" val="1946771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52</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52</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53</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064592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53556012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 xmlns:a16="http://schemas.microsoft.com/office/drawing/2014/main"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 xmlns:a16="http://schemas.microsoft.com/office/drawing/2014/main"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 xmlns:a16="http://schemas.microsoft.com/office/drawing/2014/main" val="174704882"/>
                    </a:ext>
                  </a:extLst>
                </a:gridCol>
                <a:gridCol w="759829">
                  <a:extLst>
                    <a:ext uri="{9D8B030D-6E8A-4147-A177-3AD203B41FA5}">
                      <a16:colId xmlns="" xmlns:a16="http://schemas.microsoft.com/office/drawing/2014/main" val="2945508070"/>
                    </a:ext>
                  </a:extLst>
                </a:gridCol>
                <a:gridCol w="759829">
                  <a:extLst>
                    <a:ext uri="{9D8B030D-6E8A-4147-A177-3AD203B41FA5}">
                      <a16:colId xmlns="" xmlns:a16="http://schemas.microsoft.com/office/drawing/2014/main" val="2795111710"/>
                    </a:ext>
                  </a:extLst>
                </a:gridCol>
                <a:gridCol w="759829">
                  <a:extLst>
                    <a:ext uri="{9D8B030D-6E8A-4147-A177-3AD203B41FA5}">
                      <a16:colId xmlns="" xmlns:a16="http://schemas.microsoft.com/office/drawing/2014/main" val="2443541619"/>
                    </a:ext>
                  </a:extLst>
                </a:gridCol>
                <a:gridCol w="759829">
                  <a:extLst>
                    <a:ext uri="{9D8B030D-6E8A-4147-A177-3AD203B41FA5}">
                      <a16:colId xmlns=""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792457489"/>
                  </a:ext>
                </a:extLst>
              </a:tr>
            </a:tbl>
          </a:graphicData>
        </a:graphic>
      </p:graphicFrame>
      <p:graphicFrame>
        <p:nvGraphicFramePr>
          <p:cNvPr id="13" name="表格 12">
            <a:extLst>
              <a:ext uri="{FF2B5EF4-FFF2-40B4-BE49-F238E27FC236}">
                <a16:creationId xmlns="" xmlns:a16="http://schemas.microsoft.com/office/drawing/2014/main"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 xmlns:a16="http://schemas.microsoft.com/office/drawing/2014/main" val="2163569792"/>
                    </a:ext>
                  </a:extLst>
                </a:gridCol>
                <a:gridCol w="796443">
                  <a:extLst>
                    <a:ext uri="{9D8B030D-6E8A-4147-A177-3AD203B41FA5}">
                      <a16:colId xmlns="" xmlns:a16="http://schemas.microsoft.com/office/drawing/2014/main" val="3690071029"/>
                    </a:ext>
                  </a:extLst>
                </a:gridCol>
                <a:gridCol w="962368">
                  <a:extLst>
                    <a:ext uri="{9D8B030D-6E8A-4147-A177-3AD203B41FA5}">
                      <a16:colId xmlns="" xmlns:a16="http://schemas.microsoft.com/office/drawing/2014/main" val="2699605780"/>
                    </a:ext>
                  </a:extLst>
                </a:gridCol>
                <a:gridCol w="862813">
                  <a:extLst>
                    <a:ext uri="{9D8B030D-6E8A-4147-A177-3AD203B41FA5}">
                      <a16:colId xmlns=""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1405925321"/>
                  </a:ext>
                </a:extLst>
              </a:tr>
            </a:tbl>
          </a:graphicData>
        </a:graphic>
      </p:graphicFrame>
      <p:sp>
        <p:nvSpPr>
          <p:cNvPr id="18" name="矩形 17">
            <a:extLst>
              <a:ext uri="{FF2B5EF4-FFF2-40B4-BE49-F238E27FC236}">
                <a16:creationId xmlns=""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21B1690D-6CC4-4F77-A023-044FEFD8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46" y="842184"/>
            <a:ext cx="4476258" cy="2933731"/>
          </a:xfrm>
          <a:prstGeom prst="rect">
            <a:avLst/>
          </a:prstGeom>
          <a:ln>
            <a:solidFill>
              <a:schemeClr val="bg1"/>
            </a:solidFill>
          </a:ln>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Tree>
    <p:extLst>
      <p:ext uri="{BB962C8B-B14F-4D97-AF65-F5344CB8AC3E}">
        <p14:creationId xmlns:p14="http://schemas.microsoft.com/office/powerpoint/2010/main" val="3049563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8596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 xmlns:a16="http://schemas.microsoft.com/office/drawing/2014/main" val="20000"/>
                    </a:ext>
                  </a:extLst>
                </a:gridCol>
                <a:gridCol w="1630134">
                  <a:extLst>
                    <a:ext uri="{9D8B030D-6E8A-4147-A177-3AD203B41FA5}">
                      <a16:colId xmlns="" xmlns:a16="http://schemas.microsoft.com/office/drawing/2014/main"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 xmlns:a16="http://schemas.microsoft.com/office/drawing/2014/main" val="10007"/>
                  </a:ext>
                </a:extLst>
              </a:tr>
            </a:tbl>
          </a:graphicData>
        </a:graphic>
      </p:graphicFrame>
      <p:sp>
        <p:nvSpPr>
          <p:cNvPr id="3" name="文本框 2"/>
          <p:cNvSpPr txBox="1"/>
          <p:nvPr/>
        </p:nvSpPr>
        <p:spPr>
          <a:xfrm>
            <a:off x="11380" y="936209"/>
            <a:ext cx="3024336" cy="646331"/>
          </a:xfrm>
          <a:prstGeom prst="rect">
            <a:avLst/>
          </a:prstGeom>
          <a:noFill/>
        </p:spPr>
        <p:txBody>
          <a:bodyPr wrap="square" rtlCol="0">
            <a:spAutoFit/>
          </a:bodyPr>
          <a:lstStyle/>
          <a:p>
            <a:r>
              <a:rPr lang="zh-CN" altLang="en-US" b="1" dirty="0" smtClean="0">
                <a:solidFill>
                  <a:srgbClr val="FF0000"/>
                </a:solidFill>
              </a:rPr>
              <a:t>注：进一步完成数据的处理和整合</a:t>
            </a:r>
            <a:endParaRPr lang="zh-CN" altLang="en-US" b="1" dirty="0">
              <a:solidFill>
                <a:srgbClr val="FF0000"/>
              </a:solidFill>
            </a:endParaRPr>
          </a:p>
        </p:txBody>
      </p:sp>
    </p:spTree>
    <p:extLst>
      <p:ext uri="{BB962C8B-B14F-4D97-AF65-F5344CB8AC3E}">
        <p14:creationId xmlns:p14="http://schemas.microsoft.com/office/powerpoint/2010/main" val="44860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25855</TotalTime>
  <Words>14589</Words>
  <Application>Microsoft Office PowerPoint</Application>
  <PresentationFormat>全屏显示(4:3)</PresentationFormat>
  <Paragraphs>2086</Paragraphs>
  <Slides>59</Slides>
  <Notes>35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59</vt:i4>
      </vt:variant>
    </vt:vector>
  </HeadingPairs>
  <TitlesOfParts>
    <vt:vector size="76" baseType="lpstr">
      <vt:lpstr>Songti SC</vt: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国际高温合金会议文献数据概况</vt:lpstr>
      <vt:lpstr>工作进展总览</vt:lpstr>
      <vt:lpstr>算法研究与实现</vt:lpstr>
      <vt:lpstr>1. 算法规范</vt:lpstr>
      <vt:lpstr>2. 机器学习算法库</vt:lpstr>
      <vt:lpstr>2. 机器学习算法库</vt:lpstr>
      <vt:lpstr>数据驱动的数据挖掘/机器学习算法研究 ——非自动式</vt:lpstr>
      <vt:lpstr>数据驱动的数据挖掘/机器学习算法 ——半自动化（模板）流水线</vt:lpstr>
      <vt:lpstr>数据驱动的数据挖掘/机器学习算法 ——全自动化</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新属性计算---新属性的来源</vt:lpstr>
      <vt:lpstr>新属性计算---新属性的来源</vt:lpstr>
      <vt:lpstr>新属性计算---新属性的构造过程</vt:lpstr>
      <vt:lpstr>新属性计算---基于新属性的蠕变预测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下一步工作计划</vt:lpstr>
      <vt:lpstr>预计开展工作 ——利用机器学习方法给出具体解析式或提取规则 </vt:lpstr>
      <vt:lpstr>PowerPoint 演示文稿</vt:lpstr>
      <vt:lpstr>PowerPoint 演示文稿</vt:lpstr>
      <vt:lpstr>预计开展工作 ——基于知识图谱和数据溯源的科学数据资源关联分析</vt:lpstr>
      <vt:lpstr>工作进展总览</vt:lpstr>
      <vt:lpstr>平台总体架构</vt:lpstr>
      <vt:lpstr>平台的开发环境和运行环境</vt:lpstr>
      <vt:lpstr>平台展示——平台首页</vt:lpstr>
      <vt:lpstr>平台展示——首页数据搜索界面展示</vt:lpstr>
      <vt:lpstr>平台展示——用户画像构建</vt:lpstr>
      <vt:lpstr>平台展示——个性化搜索功能展示</vt:lpstr>
      <vt:lpstr>平台展示——数据上传与存储</vt:lpstr>
      <vt:lpstr>平台展示—— 基于主动学习的多层级交互式特征分析界面 </vt:lpstr>
      <vt:lpstr>平台展示——特征筛结果展示</vt:lpstr>
      <vt:lpstr>平台展示——机器学习算法（非自动化）</vt:lpstr>
      <vt:lpstr>机器学习算法——半自动化（模板）流水线</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2405</cp:revision>
  <dcterms:created xsi:type="dcterms:W3CDTF">2014-12-26T05:35:01Z</dcterms:created>
  <dcterms:modified xsi:type="dcterms:W3CDTF">2018-08-01T10:58:45Z</dcterms:modified>
</cp:coreProperties>
</file>